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2" r:id="rId2"/>
  </p:sldMasterIdLst>
  <p:sldIdLst>
    <p:sldId id="256" r:id="rId3"/>
    <p:sldId id="407" r:id="rId4"/>
    <p:sldId id="484" r:id="rId5"/>
    <p:sldId id="485" r:id="rId6"/>
    <p:sldId id="486" r:id="rId7"/>
    <p:sldId id="487" r:id="rId8"/>
    <p:sldId id="488" r:id="rId9"/>
    <p:sldId id="489" r:id="rId10"/>
    <p:sldId id="490" r:id="rId11"/>
    <p:sldId id="491" r:id="rId12"/>
    <p:sldId id="492" r:id="rId13"/>
    <p:sldId id="493" r:id="rId14"/>
    <p:sldId id="494" r:id="rId15"/>
    <p:sldId id="495" r:id="rId16"/>
    <p:sldId id="496" r:id="rId17"/>
    <p:sldId id="497" r:id="rId18"/>
  </p:sldIdLst>
  <p:sldSz cx="9144000" cy="6858000" type="screen4x3"/>
  <p:notesSz cx="6858000" cy="9144000"/>
  <p:custDataLst>
    <p:tags r:id="rId19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8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19" d="100"/>
          <a:sy n="119" d="100"/>
        </p:scale>
        <p:origin x="840" y="72"/>
      </p:cViewPr>
      <p:guideLst>
        <p:guide orient="horz" pos="214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2049"/>
          <p:cNvSpPr>
            <a:spLocks noGrp="1"/>
          </p:cNvSpPr>
          <p:nvPr>
            <p:ph type="ctrTitle"/>
          </p:nvPr>
        </p:nvSpPr>
        <p:spPr>
          <a:xfrm>
            <a:off x="755650" y="2852738"/>
            <a:ext cx="7772400" cy="14700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>
              <a:buClrTx/>
              <a:buSzTx/>
              <a:buFontTx/>
              <a:defRPr/>
            </a:lvl1pPr>
          </a:lstStyle>
          <a:p>
            <a:pPr lvl="0"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051" name="副标题 2050"/>
          <p:cNvSpPr>
            <a:spLocks noGrp="1"/>
          </p:cNvSpPr>
          <p:nvPr>
            <p:ph type="subTitle" idx="1"/>
          </p:nvPr>
        </p:nvSpPr>
        <p:spPr>
          <a:xfrm>
            <a:off x="1403350" y="4725988"/>
            <a:ext cx="6400800" cy="8413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ctr">
              <a:buClrTx/>
              <a:buSzTx/>
              <a:buFontTx/>
              <a:buNone/>
              <a:defRPr/>
            </a:lvl1pPr>
            <a:lvl2pPr marL="457200" lvl="1" indent="0" algn="ctr">
              <a:buClrTx/>
              <a:buSzTx/>
              <a:buFontTx/>
              <a:buNone/>
              <a:defRPr>
                <a:ea typeface="宋体" panose="02010600030101010101" pitchFamily="2" charset="-122"/>
              </a:defRPr>
            </a:lvl2pPr>
            <a:lvl3pPr marL="914400" lvl="2" indent="0" algn="ctr">
              <a:buClrTx/>
              <a:buSzTx/>
              <a:buFontTx/>
              <a:buNone/>
              <a:defRPr>
                <a:ea typeface="宋体" panose="02010600030101010101" pitchFamily="2" charset="-122"/>
              </a:defRPr>
            </a:lvl3pPr>
            <a:lvl4pPr marL="1371600" lvl="3" indent="0" algn="ctr">
              <a:buClrTx/>
              <a:buSzTx/>
              <a:buFontTx/>
              <a:buNone/>
              <a:defRPr>
                <a:ea typeface="宋体" panose="02010600030101010101" pitchFamily="2" charset="-122"/>
              </a:defRPr>
            </a:lvl4pPr>
            <a:lvl5pPr marL="1828800" lvl="4" indent="0" algn="ctr">
              <a:buClrTx/>
              <a:buSzTx/>
              <a:buFontTx/>
              <a:buNone/>
              <a:defRPr>
                <a:ea typeface="宋体" panose="02010600030101010101" pitchFamily="2" charset="-122"/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2052" name="日期占位符 2051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>
              <a:defRPr sz="1400"/>
            </a:lvl1pPr>
          </a:lstStyle>
          <a:p>
            <a:pPr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2023/11/29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2053" name="页脚占位符 2052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ctr">
              <a:defRPr sz="1400"/>
            </a:lvl1pPr>
          </a:lstStyle>
          <a:p>
            <a:pPr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2054" name="灯片编号占位符 2053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r">
              <a:defRPr sz="1400"/>
            </a:lvl1pPr>
          </a:lstStyle>
          <a:p>
            <a:pPr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6544" y="276225"/>
            <a:ext cx="2059781" cy="5664200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6225"/>
            <a:ext cx="6059936" cy="56642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29150" y="1825625"/>
            <a:ext cx="3886200" cy="2098675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29150" y="4076700"/>
            <a:ext cx="3886200" cy="21002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2023/11/29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2023/11/29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 6145"/>
          <p:cNvSpPr>
            <a:spLocks noGrp="1"/>
          </p:cNvSpPr>
          <p:nvPr>
            <p:ph type="ctrTitle"/>
          </p:nvPr>
        </p:nvSpPr>
        <p:spPr>
          <a:xfrm>
            <a:off x="755650" y="2852738"/>
            <a:ext cx="7772400" cy="14700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>
              <a:buClrTx/>
              <a:buSzTx/>
              <a:buFontTx/>
              <a:defRPr/>
            </a:lvl1pPr>
          </a:lstStyle>
          <a:p>
            <a:pPr lvl="0"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6147" name="副标题 6146"/>
          <p:cNvSpPr>
            <a:spLocks noGrp="1"/>
          </p:cNvSpPr>
          <p:nvPr>
            <p:ph type="subTitle" idx="1"/>
          </p:nvPr>
        </p:nvSpPr>
        <p:spPr>
          <a:xfrm>
            <a:off x="1403350" y="4725988"/>
            <a:ext cx="6400800" cy="8413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ctr">
              <a:buClrTx/>
              <a:buSzTx/>
              <a:buFontTx/>
              <a:buNone/>
              <a:defRPr/>
            </a:lvl1pPr>
            <a:lvl2pPr marL="457200" lvl="1" indent="0" algn="ctr">
              <a:buClrTx/>
              <a:buSzTx/>
              <a:buFontTx/>
              <a:buNone/>
              <a:defRPr>
                <a:ea typeface="宋体" panose="02010600030101010101" pitchFamily="2" charset="-122"/>
              </a:defRPr>
            </a:lvl2pPr>
            <a:lvl3pPr marL="914400" lvl="2" indent="0" algn="ctr">
              <a:buClrTx/>
              <a:buSzTx/>
              <a:buFontTx/>
              <a:buNone/>
              <a:defRPr>
                <a:ea typeface="宋体" panose="02010600030101010101" pitchFamily="2" charset="-122"/>
              </a:defRPr>
            </a:lvl3pPr>
            <a:lvl4pPr marL="1371600" lvl="3" indent="0" algn="ctr">
              <a:buClrTx/>
              <a:buSzTx/>
              <a:buFontTx/>
              <a:buNone/>
              <a:defRPr>
                <a:ea typeface="宋体" panose="02010600030101010101" pitchFamily="2" charset="-122"/>
              </a:defRPr>
            </a:lvl4pPr>
            <a:lvl5pPr marL="1828800" lvl="4" indent="0" algn="ctr">
              <a:buClrTx/>
              <a:buSzTx/>
              <a:buFontTx/>
              <a:buNone/>
              <a:defRPr>
                <a:ea typeface="宋体" panose="02010600030101010101" pitchFamily="2" charset="-122"/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6148" name="日期占位符 614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>
              <a:defRPr sz="1400"/>
            </a:lvl1pPr>
          </a:lstStyle>
          <a:p>
            <a:pPr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149" name="页脚占位符 614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ctr">
              <a:defRPr sz="1400"/>
            </a:lvl1pPr>
          </a:lstStyle>
          <a:p>
            <a:pPr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150" name="灯片编号占位符 614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r">
              <a:defRPr sz="1400"/>
            </a:lvl1pPr>
          </a:lstStyle>
          <a:p>
            <a:pPr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6725" y="1412875"/>
            <a:ext cx="4032504" cy="452755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63821" y="1412875"/>
            <a:ext cx="4032504" cy="452755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6544" y="276225"/>
            <a:ext cx="2059781" cy="5664200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6225"/>
            <a:ext cx="6059936" cy="56642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29150" y="1825625"/>
            <a:ext cx="3886200" cy="2098675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29150" y="4076700"/>
            <a:ext cx="3886200" cy="21002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6725" y="1412875"/>
            <a:ext cx="4032504" cy="452755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63821" y="1412875"/>
            <a:ext cx="4032504" cy="452755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5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6225"/>
            <a:ext cx="8229600" cy="8493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466725" y="1412875"/>
            <a:ext cx="8229600" cy="45275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2023/11/29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000" b="1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5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5121"/>
          <p:cNvSpPr>
            <a:spLocks noGrp="1"/>
          </p:cNvSpPr>
          <p:nvPr>
            <p:ph type="title"/>
          </p:nvPr>
        </p:nvSpPr>
        <p:spPr>
          <a:xfrm>
            <a:off x="457200" y="276225"/>
            <a:ext cx="8229600" cy="8493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2051" name="文本占位符 5122"/>
          <p:cNvSpPr>
            <a:spLocks noGrp="1"/>
          </p:cNvSpPr>
          <p:nvPr>
            <p:ph type="body"/>
          </p:nvPr>
        </p:nvSpPr>
        <p:spPr>
          <a:xfrm>
            <a:off x="466725" y="1412875"/>
            <a:ext cx="8229600" cy="45275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124" name="日期占位符 512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125" name="页脚占位符 512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126" name="灯片编号占位符 5125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000" b="1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5.xml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5.xml"/><Relationship Id="rId1" Type="http://schemas.openxmlformats.org/officeDocument/2006/relationships/tags" Target="../tags/tag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5.xml"/><Relationship Id="rId1" Type="http://schemas.openxmlformats.org/officeDocument/2006/relationships/tags" Target="../tags/tag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5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标题 12289"/>
          <p:cNvSpPr>
            <a:spLocks noGrp="1"/>
          </p:cNvSpPr>
          <p:nvPr>
            <p:ph type="ctrTitle"/>
          </p:nvPr>
        </p:nvSpPr>
        <p:spPr>
          <a:xfrm>
            <a:off x="684213" y="2709863"/>
            <a:ext cx="8459788" cy="1470025"/>
          </a:xfrm>
        </p:spPr>
        <p:txBody>
          <a:bodyPr anchor="ctr" anchorCtr="0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600" b="1" i="0" u="none" strike="noStrike" kern="1200" cap="none" spc="0" normalizeH="0" baseline="0" noProof="1">
                <a:solidFill>
                  <a:schemeClr val="tx2"/>
                </a:solidFill>
                <a:latin typeface="微软雅黑" panose="020B0503020204020204" pitchFamily="34" charset="-122"/>
                <a:ea typeface="+mj-ea"/>
                <a:cs typeface="+mj-cs"/>
              </a:rPr>
              <a:t>初定二级、一级专业技术资格</a:t>
            </a:r>
            <a:br>
              <a:rPr lang="zh-CN" altLang="en-US" sz="3600" kern="1200" baseline="0">
                <a:latin typeface="微软雅黑" panose="020B0503020204020204" pitchFamily="34" charset="-122"/>
                <a:ea typeface="+mj-ea"/>
                <a:cs typeface="+mj-cs"/>
              </a:rPr>
            </a:br>
            <a:r>
              <a:rPr kumimoji="0" lang="zh-CN" altLang="en-US" sz="3600" b="1" i="0" u="none" strike="noStrike" kern="1200" cap="none" spc="0" normalizeH="0" baseline="0" noProof="1">
                <a:solidFill>
                  <a:schemeClr val="tx2"/>
                </a:solidFill>
                <a:latin typeface="微软雅黑" panose="020B0503020204020204" pitchFamily="34" charset="-122"/>
                <a:ea typeface="+mj-ea"/>
                <a:cs typeface="+mj-cs"/>
              </a:rPr>
              <a:t>网报流程与要求</a:t>
            </a:r>
          </a:p>
        </p:txBody>
      </p:sp>
      <p:sp>
        <p:nvSpPr>
          <p:cNvPr id="15362" name="副标题 12290"/>
          <p:cNvSpPr>
            <a:spLocks noGrp="1"/>
          </p:cNvSpPr>
          <p:nvPr>
            <p:ph type="subTitle" idx="1"/>
          </p:nvPr>
        </p:nvSpPr>
        <p:spPr>
          <a:xfrm>
            <a:off x="1482725" y="4797425"/>
            <a:ext cx="6400800" cy="936625"/>
          </a:xfrm>
        </p:spPr>
        <p:txBody>
          <a:bodyPr anchor="t" anchorCtr="0"/>
          <a:lstStyle/>
          <a:p>
            <a:pPr marL="0" marR="0" indent="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800" b="0" i="0" u="none" strike="noStrike" kern="1200" cap="none" spc="0" normalizeH="0" baseline="0" noProof="1">
                <a:solidFill>
                  <a:schemeClr val="tx1"/>
                </a:solidFill>
                <a:latin typeface="微软雅黑" panose="020B0503020204020204" pitchFamily="34" charset="-122"/>
                <a:ea typeface="+mn-ea"/>
                <a:cs typeface="+mn-cs"/>
              </a:rPr>
              <a:t>20</a:t>
            </a:r>
            <a:r>
              <a:rPr kumimoji="0" lang="en-US" altLang="zh-CN" sz="2800" b="0" i="0" u="none" strike="noStrike" kern="1200" cap="none" spc="0" normalizeH="0" baseline="0" noProof="1">
                <a:solidFill>
                  <a:schemeClr val="tx1"/>
                </a:solidFill>
                <a:latin typeface="微软雅黑" panose="020B0503020204020204" pitchFamily="34" charset="-122"/>
                <a:ea typeface="+mn-ea"/>
                <a:cs typeface="+mn-cs"/>
              </a:rPr>
              <a:t>23年11</a:t>
            </a:r>
            <a:r>
              <a:rPr kumimoji="0" lang="zh-CN" altLang="en-US" sz="2800" b="0" i="0" u="none" strike="noStrike" kern="1200" cap="none" spc="0" normalizeH="0" baseline="0" noProof="1">
                <a:solidFill>
                  <a:schemeClr val="tx1"/>
                </a:solidFill>
                <a:latin typeface="微软雅黑" panose="020B0503020204020204" pitchFamily="34" charset="-122"/>
                <a:ea typeface="+mn-ea"/>
                <a:cs typeface="+mn-cs"/>
              </a:rPr>
              <a:t>月</a:t>
            </a:r>
          </a:p>
          <a:p>
            <a:pPr marL="0" marR="0" indent="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800" b="0" i="0" u="none" strike="noStrike" kern="1200" cap="none" spc="0" normalizeH="0" baseline="0" noProof="1">
              <a:solidFill>
                <a:srgbClr val="FF3300"/>
              </a:solidFill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543560" y="5600700"/>
            <a:ext cx="8355965" cy="368300"/>
          </a:xfrm>
          <a:prstGeom prst="rect">
            <a:avLst/>
          </a:prstGeom>
        </p:spPr>
        <p:txBody>
          <a:bodyPr wrap="square">
            <a:spAutoFit/>
            <a:extLst>
              <a:ext uri="{4A0BC546-FE56-4ADE-93B0-CB8AF2F6F144}">
                <wpsdc:textFrameExt xmlns:wpsdc="http://www.wps.cn/officeDocument/2022/drawingmlCustomData" xmlns="" type="text"/>
              </a:ext>
            </a:extLst>
          </a:bodyPr>
          <a:lstStyle/>
          <a:p>
            <a:pPr algn="l"/>
            <a:r>
              <a:rPr lang="zh-CN" altLang="en-US" sz="1800">
                <a:solidFill>
                  <a:srgbClr val="FF0000"/>
                </a:solidFill>
                <a:latin typeface="宋体" panose="02010600030101010101" pitchFamily="2" charset="-122"/>
              </a:rPr>
              <a:t>★</a:t>
            </a:r>
            <a:r>
              <a:rPr lang="zh-CN" altLang="en-US" sz="18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教师资格证书专业、所学专业与任教学科三者一致者，请参照此</a:t>
            </a:r>
            <a:r>
              <a:rPr lang="en-US" altLang="zh-CN" sz="18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PPT</a:t>
            </a:r>
            <a:r>
              <a:rPr lang="zh-CN" altLang="en-US" sz="18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操作。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/>
              <a:t>九、工作业绩</a:t>
            </a:r>
          </a:p>
        </p:txBody>
      </p:sp>
      <p:sp>
        <p:nvSpPr>
          <p:cNvPr id="24580" name="文本框 5"/>
          <p:cNvSpPr txBox="1"/>
          <p:nvPr/>
        </p:nvSpPr>
        <p:spPr>
          <a:xfrm>
            <a:off x="660400" y="3355975"/>
            <a:ext cx="7848600" cy="644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工作业绩填写本人参加教学研究工作材料（论文、课题等），填写基本信息并完成佐证材料上传，</a:t>
            </a:r>
            <a:r>
              <a:rPr lang="zh-CN" altLang="en-US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业绩至少传一项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。</a:t>
            </a:r>
          </a:p>
        </p:txBody>
      </p:sp>
      <p:pic>
        <p:nvPicPr>
          <p:cNvPr id="3" name="图片 2" descr="@WTPY%@QACGEG]KNXUC_1J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590550" y="1802130"/>
            <a:ext cx="8411845" cy="104775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/>
              <a:t>十、工作总结</a:t>
            </a:r>
          </a:p>
        </p:txBody>
      </p:sp>
      <p:sp>
        <p:nvSpPr>
          <p:cNvPr id="25602" name="文本占位符 2"/>
          <p:cNvSpPr>
            <a:spLocks noGrp="1"/>
          </p:cNvSpPr>
          <p:nvPr>
            <p:ph type="body" sz="half" idx="1"/>
          </p:nvPr>
        </p:nvSpPr>
        <p:spPr/>
        <p:txBody>
          <a:bodyPr anchor="t" anchorCtr="0"/>
          <a:lstStyle/>
          <a:p>
            <a:pPr defTabSz="914400">
              <a:buClrTx/>
              <a:buSzTx/>
              <a:buFontTx/>
            </a:pPr>
            <a:endParaRPr lang="zh-CN" altLang="en-US"/>
          </a:p>
        </p:txBody>
      </p:sp>
      <p:pic>
        <p:nvPicPr>
          <p:cNvPr id="25603" name="内容占位符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28650" y="1214438"/>
            <a:ext cx="8218488" cy="3044825"/>
          </a:xfrm>
        </p:spPr>
      </p:pic>
      <p:sp>
        <p:nvSpPr>
          <p:cNvPr id="25604" name="文本框 5"/>
          <p:cNvSpPr txBox="1"/>
          <p:nvPr/>
        </p:nvSpPr>
        <p:spPr>
          <a:xfrm>
            <a:off x="596900" y="4321175"/>
            <a:ext cx="8326438" cy="368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填写个人</a:t>
            </a:r>
            <a:r>
              <a:rPr lang="zh-CN" altLang="en-US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教育教学方面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工作总结，注意字数要求不超过</a:t>
            </a: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2000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字。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/>
              <a:t>十一、年度考核信息</a:t>
            </a:r>
          </a:p>
        </p:txBody>
      </p:sp>
      <p:sp>
        <p:nvSpPr>
          <p:cNvPr id="26627" name="文本框 6"/>
          <p:cNvSpPr txBox="1"/>
          <p:nvPr/>
        </p:nvSpPr>
        <p:spPr>
          <a:xfrm>
            <a:off x="490538" y="3611563"/>
            <a:ext cx="8164512" cy="119888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、初定一级和初定二级的老师：</a:t>
            </a:r>
            <a:r>
              <a:rPr lang="zh-CN" altLang="en-US">
                <a:sym typeface="+mn-ea"/>
              </a:rPr>
              <a:t>请上传</a:t>
            </a:r>
            <a:r>
              <a:rPr lang="en-US" altLang="zh-CN">
                <a:sym typeface="+mn-ea"/>
              </a:rPr>
              <a:t>“新教师见习期满转正定级考核表”</a:t>
            </a:r>
            <a:r>
              <a:rPr lang="zh-CN" altLang="en-US">
                <a:sym typeface="+mn-ea"/>
              </a:rPr>
              <a:t>和每学年年度考核表原件。</a:t>
            </a:r>
            <a:r>
              <a:rPr lang="zh-CN" altLang="en-US">
                <a:solidFill>
                  <a:srgbClr val="FF0000"/>
                </a:solidFill>
                <a:sym typeface="+mn-ea"/>
              </a:rPr>
              <a:t>（转正定级表考核表和年度考核表请扫描原件后上传，要求内容清晰、页面完整，转正定级表上必须具有常州市教育局盖章）。</a:t>
            </a:r>
          </a:p>
          <a:p>
            <a:r>
              <a:rPr lang="en-US" altLang="zh-CN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、技术职务里填写上传考核内容，如</a:t>
            </a:r>
            <a:r>
              <a:rPr lang="en-US" altLang="zh-CN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“</a:t>
            </a:r>
            <a:r>
              <a:rPr lang="zh-CN" altLang="en-US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转正定级表</a:t>
            </a:r>
            <a:r>
              <a:rPr lang="en-US" altLang="zh-CN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”</a:t>
            </a:r>
            <a:r>
              <a:rPr lang="zh-CN" altLang="en-US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、</a:t>
            </a:r>
            <a:r>
              <a:rPr lang="en-US" altLang="zh-CN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“...</a:t>
            </a:r>
            <a:r>
              <a:rPr lang="zh-CN" altLang="en-US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学年年度考核表</a:t>
            </a:r>
            <a:r>
              <a:rPr lang="en-US" altLang="zh-CN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”</a:t>
            </a:r>
          </a:p>
        </p:txBody>
      </p:sp>
      <p:pic>
        <p:nvPicPr>
          <p:cNvPr id="5" name="图片 4" descr="_5XC6)~$)__$JTDT~8RKTGO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274955" y="1671955"/>
            <a:ext cx="8412480" cy="117856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/>
              <a:t>十二、社保缴费证明</a:t>
            </a:r>
          </a:p>
        </p:txBody>
      </p:sp>
      <p:sp>
        <p:nvSpPr>
          <p:cNvPr id="27650" name="文本占位符 2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8058150" cy="3805238"/>
          </a:xfrm>
        </p:spPr>
        <p:txBody>
          <a:bodyPr anchor="t" anchorCtr="0"/>
          <a:lstStyle/>
          <a:p>
            <a:pPr defTabSz="914400">
              <a:buClrTx/>
              <a:buSzTx/>
              <a:buFontTx/>
            </a:pPr>
            <a:r>
              <a:rPr lang="zh-CN" altLang="en-US"/>
              <a:t>在江苏省内参保的无需上传附件，系统自动获取。</a:t>
            </a:r>
          </a:p>
          <a:p>
            <a:pPr defTabSz="914400">
              <a:buClrTx/>
              <a:buSzTx/>
              <a:buFontTx/>
            </a:pPr>
            <a:r>
              <a:rPr lang="zh-CN" altLang="en-US"/>
              <a:t>有省外参保经历的需手动上传相关社保证明附件。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/>
              <a:t>十三、单位公示及结果报告证明</a:t>
            </a:r>
          </a:p>
        </p:txBody>
      </p:sp>
      <p:sp>
        <p:nvSpPr>
          <p:cNvPr id="28676" name="文本框 5"/>
          <p:cNvSpPr txBox="1"/>
          <p:nvPr/>
        </p:nvSpPr>
        <p:spPr>
          <a:xfrm>
            <a:off x="577850" y="3502025"/>
            <a:ext cx="7899400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此处将以上两项模板下载，由单位</a:t>
            </a:r>
            <a:r>
              <a:rPr lang="zh-CN" altLang="en-US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填写相关内容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，签字盖章后（所有页均需盖章）进行材料上传。</a:t>
            </a:r>
          </a:p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" name="图片 2" descr="CZHS6~3~(7H(U{3JU{PRBSX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57860" y="1599565"/>
            <a:ext cx="8369935" cy="1200785"/>
          </a:xfrm>
          <a:prstGeom prst="rect">
            <a:avLst/>
          </a:prstGeom>
        </p:spPr>
      </p:pic>
      <p:sp>
        <p:nvSpPr>
          <p:cNvPr id="4" name="文本框 5"/>
          <p:cNvSpPr txBox="1"/>
          <p:nvPr>
            <p:custDataLst>
              <p:tags r:id="rId2"/>
            </p:custDataLst>
          </p:nvPr>
        </p:nvSpPr>
        <p:spPr>
          <a:xfrm>
            <a:off x="577850" y="3502025"/>
            <a:ext cx="7899400" cy="230695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此处将以上两项模板下载，由单位</a:t>
            </a:r>
            <a:r>
              <a:rPr lang="zh-CN" altLang="en-US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填写相关内容</a:t>
            </a:r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，签字盖章后（所有页均需盖章）进行材料上传。</a:t>
            </a:r>
          </a:p>
          <a:p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</a:rPr>
              <a:t>★</a:t>
            </a:r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注意</a:t>
            </a:r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：部分无法上传佐证材料的模块均上传至此模块，请</a:t>
            </a:r>
            <a:r>
              <a:rPr lang="zh-CN" altLang="en-US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按照个人承诺书、教师资格证、新教师上岗培训证明、公共科目合格证汇总表、工作业绩（论文、课题）的顺序</a:t>
            </a:r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合成</a:t>
            </a:r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个</a:t>
            </a:r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</a:rPr>
              <a:t>PDF</a:t>
            </a:r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文件（</a:t>
            </a:r>
            <a:r>
              <a:rPr lang="zh-CN" altLang="zh-CN" dirty="0">
                <a:latin typeface="Arial" panose="020B0604020202020204" pitchFamily="34" charset="0"/>
                <a:ea typeface="宋体" panose="02010600030101010101" pitchFamily="2" charset="-122"/>
              </a:rPr>
              <a:t>参考附件</a:t>
            </a:r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），上传至</a:t>
            </a:r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</a:rPr>
              <a:t>“</a:t>
            </a:r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个人承诺书</a:t>
            </a:r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</a:rPr>
              <a:t>”</a:t>
            </a:r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部分。</a:t>
            </a:r>
          </a:p>
          <a:p>
            <a:r>
              <a:rPr lang="zh-CN" altLang="en-US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佐证材料模板见附件</a:t>
            </a:r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，请大家下载此模板，扫描相关证书后后粘贴至相关位置，然后另存为</a:t>
            </a:r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PDF</a:t>
            </a:r>
            <a:r>
              <a:rPr lang="zh-CN" altLang="en-US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文件后进行上传至</a:t>
            </a:r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“</a:t>
            </a:r>
            <a:r>
              <a:rPr lang="zh-CN" altLang="en-US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个人承诺书</a:t>
            </a:r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”</a:t>
            </a:r>
            <a:r>
              <a:rPr lang="zh-CN" altLang="en-US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模块。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9700" y="4254500"/>
            <a:ext cx="6324600" cy="2085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 anchor="ctr" anchorCtr="0"/>
          <a:lstStyle/>
          <a:p>
            <a:r>
              <a:rPr lang="zh-CN" altLang="en-US"/>
              <a:t>十四、提交</a:t>
            </a:r>
          </a:p>
        </p:txBody>
      </p:sp>
      <p:sp>
        <p:nvSpPr>
          <p:cNvPr id="6" name="文本占位符 2"/>
          <p:cNvSpPr>
            <a:spLocks noGrp="1"/>
          </p:cNvSpPr>
          <p:nvPr>
            <p:ph type="body" sz="half" idx="1"/>
            <p:custDataLst>
              <p:tags r:id="rId2"/>
            </p:custDataLst>
          </p:nvPr>
        </p:nvSpPr>
        <p:spPr>
          <a:xfrm>
            <a:off x="546100" y="1733550"/>
            <a:ext cx="8140700" cy="2861945"/>
          </a:xfrm>
        </p:spPr>
        <p:txBody>
          <a:bodyPr anchor="t" anchorCtr="0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800" b="0" i="0" u="none" strike="noStrike" kern="1200" cap="none" spc="0" normalizeH="0" baseline="0" noProof="1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zh-CN" altLang="en-US" sz="2800" b="0" i="0" u="none" strike="noStrike" kern="1200" cap="none" spc="0" normalizeH="0" baseline="0" noProof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以上所有信息填写完成，核实无误后，点击</a:t>
            </a:r>
            <a:r>
              <a:rPr kumimoji="0" lang="en-US" altLang="zh-CN" sz="2800" b="0" i="0" u="none" strike="noStrike" kern="1200" cap="none" spc="0" normalizeH="0" baseline="0" noProof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</a:t>
            </a:r>
            <a:r>
              <a:rPr kumimoji="0" lang="zh-CN" altLang="en-US" sz="2800" b="0" i="0" u="none" strike="noStrike" kern="1200" cap="none" spc="0" normalizeH="0" baseline="0" noProof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申报表预览</a:t>
            </a:r>
            <a:r>
              <a:rPr kumimoji="0" lang="en-US" altLang="zh-CN" sz="2800" b="0" i="0" u="none" strike="noStrike" kern="1200" cap="none" spc="0" normalizeH="0" baseline="0" noProof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</a:t>
            </a:r>
            <a:r>
              <a:rPr kumimoji="0" lang="zh-CN" altLang="en-US" sz="2800" b="0" i="0" u="none" strike="noStrike" kern="1200" cap="none" spc="0" normalizeH="0" baseline="0" noProof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，再次核实无误后，点击</a:t>
            </a:r>
            <a:r>
              <a:rPr kumimoji="0" lang="en-US" altLang="zh-CN" sz="2800" b="0" i="0" u="none" strike="noStrike" kern="1200" cap="none" spc="0" normalizeH="0" baseline="0" noProof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</a:t>
            </a:r>
            <a:r>
              <a:rPr kumimoji="0" lang="zh-CN" altLang="en-US" sz="2800" b="0" i="0" u="none" strike="noStrike" kern="1200" cap="none" spc="0" normalizeH="0" baseline="0" noProof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提交</a:t>
            </a:r>
            <a:r>
              <a:rPr kumimoji="0" lang="en-US" altLang="zh-CN" sz="2800" b="0" i="0" u="none" strike="noStrike" kern="1200" cap="none" spc="0" normalizeH="0" baseline="0" noProof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</a:t>
            </a:r>
            <a:r>
              <a:rPr kumimoji="0" lang="zh-CN" altLang="en-US" sz="2800" b="0" i="0" u="none" strike="noStrike" kern="1200" cap="none" spc="0" normalizeH="0" baseline="0" noProof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，进入教育行政部门审核环节。</a:t>
            </a: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endParaRPr kumimoji="0" lang="zh-CN" altLang="en-US" sz="2800" b="0" i="0" u="none" strike="noStrike" kern="1200" cap="none" spc="0" normalizeH="0" baseline="0" noProof="1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/>
              <a:t>十五、相关说明</a:t>
            </a:r>
          </a:p>
        </p:txBody>
      </p:sp>
      <p:sp>
        <p:nvSpPr>
          <p:cNvPr id="30722" name="文本框 7"/>
          <p:cNvSpPr txBox="1"/>
          <p:nvPr/>
        </p:nvSpPr>
        <p:spPr>
          <a:xfrm>
            <a:off x="563563" y="1349375"/>
            <a:ext cx="8439150" cy="203009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（1）</a:t>
            </a:r>
            <a:r>
              <a:rPr lang="zh-CN" altLang="en-US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202</a:t>
            </a:r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  <a:r>
              <a:rPr lang="zh-CN" altLang="en-US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年</a:t>
            </a:r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11</a:t>
            </a:r>
            <a:r>
              <a:rPr lang="zh-CN" altLang="en-US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月</a:t>
            </a:r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28</a:t>
            </a:r>
            <a:r>
              <a:rPr lang="zh-CN" altLang="en-US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日开始申报，202</a:t>
            </a:r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  <a:r>
              <a:rPr lang="zh-CN" altLang="en-US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年</a:t>
            </a:r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12</a:t>
            </a:r>
            <a:r>
              <a:rPr lang="zh-CN" altLang="en-US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月</a:t>
            </a:r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11</a:t>
            </a:r>
            <a:r>
              <a:rPr lang="zh-CN" altLang="en-US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日截止申报</a:t>
            </a:r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。</a:t>
            </a:r>
          </a:p>
          <a:p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（2）网上申报信息由市人社局审核完毕，将进行公示（公示会发布在常州人力资源网上，届时将在“常州教育职称工作群”内转发链接，请局属各单位职称负责同志注意），必须于公示后10天内完成申报表的打印、盖章、上交工作（未完成，则自动转到下一批）。申报表一式一份，</a:t>
            </a:r>
            <a:r>
              <a:rPr lang="zh-CN" altLang="en-US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双面打印、盖章</a:t>
            </a:r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，单位统一交</a:t>
            </a:r>
            <a:r>
              <a:rPr lang="zh-CN" dirty="0">
                <a:latin typeface="Arial" panose="020B0604020202020204" pitchFamily="34" charset="0"/>
                <a:ea typeface="宋体" panose="02010600030101010101" pitchFamily="2" charset="-122"/>
              </a:rPr>
              <a:t>常州市教师发展学院</a:t>
            </a:r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</a:rPr>
              <a:t>311</a:t>
            </a:r>
            <a:r>
              <a:rPr lang="zh-CN" dirty="0">
                <a:latin typeface="Arial" panose="020B0604020202020204" pitchFamily="34" charset="0"/>
                <a:ea typeface="宋体" panose="02010600030101010101" pitchFamily="2" charset="-122"/>
              </a:rPr>
              <a:t>审核盖章</a:t>
            </a:r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。</a:t>
            </a:r>
          </a:p>
          <a:p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（3）等待人社局发文后，参加初定人员可登录初定网站在线打印职称证书。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标题 1536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/>
              <a:t>一、系统登录与注册</a:t>
            </a:r>
          </a:p>
        </p:txBody>
      </p:sp>
      <p:sp>
        <p:nvSpPr>
          <p:cNvPr id="16386" name="文本占位符 15362"/>
          <p:cNvSpPr>
            <a:spLocks noGrp="1"/>
          </p:cNvSpPr>
          <p:nvPr>
            <p:ph type="body" sz="half" idx="1"/>
          </p:nvPr>
        </p:nvSpPr>
        <p:spPr>
          <a:xfrm>
            <a:off x="466725" y="1412875"/>
            <a:ext cx="8269288" cy="4527550"/>
          </a:xfrm>
        </p:spPr>
        <p:txBody>
          <a:bodyPr anchor="t" anchorCtr="0"/>
          <a:lstStyle/>
          <a:p>
            <a:pPr defTabSz="914400">
              <a:buClrTx/>
              <a:buSzTx/>
              <a:buFontTx/>
            </a:pPr>
            <a:r>
              <a:rPr lang="zh-CN" altLang="en-US" dirty="0"/>
              <a:t>系统网址：</a:t>
            </a:r>
            <a:r>
              <a:rPr lang="zh-CN" altLang="zh-CN"/>
              <a:t>https://rs.jshrss.jiangsu.gov.cn/，使用</a:t>
            </a:r>
            <a:r>
              <a:rPr lang="en-US" altLang="zh-CN"/>
              <a:t>360</a:t>
            </a:r>
            <a:r>
              <a:rPr lang="zh-CN" altLang="en-US"/>
              <a:t>浏览器极速模式或谷歌浏览器。</a:t>
            </a:r>
            <a:endParaRPr lang="zh-CN" altLang="zh-CN"/>
          </a:p>
          <a:p>
            <a:pPr defTabSz="914400">
              <a:buClrTx/>
              <a:buSzTx/>
              <a:buFontTx/>
            </a:pPr>
            <a:endParaRPr lang="zh-CN" altLang="en-US" dirty="0"/>
          </a:p>
        </p:txBody>
      </p:sp>
      <p:pic>
        <p:nvPicPr>
          <p:cNvPr id="16387" name="图片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106488" y="2281238"/>
            <a:ext cx="3027362" cy="3608387"/>
          </a:xfrm>
        </p:spPr>
      </p:pic>
      <p:pic>
        <p:nvPicPr>
          <p:cNvPr id="1638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3038" y="2297113"/>
            <a:ext cx="3246437" cy="35925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/>
              <a:t>二、申报入口</a:t>
            </a:r>
          </a:p>
        </p:txBody>
      </p:sp>
      <p:sp>
        <p:nvSpPr>
          <p:cNvPr id="17410" name="文本占位符 2"/>
          <p:cNvSpPr>
            <a:spLocks noGrp="1"/>
          </p:cNvSpPr>
          <p:nvPr>
            <p:ph type="body" sz="half" idx="1"/>
          </p:nvPr>
        </p:nvSpPr>
        <p:spPr>
          <a:xfrm>
            <a:off x="115888" y="1722438"/>
            <a:ext cx="3425825" cy="4351337"/>
          </a:xfrm>
        </p:spPr>
        <p:txBody>
          <a:bodyPr anchor="t" anchorCtr="0"/>
          <a:lstStyle/>
          <a:p>
            <a:pPr defTabSz="914400">
              <a:buClrTx/>
              <a:buSzTx/>
              <a:buFontTx/>
            </a:pPr>
            <a:r>
              <a:rPr lang="zh-CN" altLang="en-US" sz="2000"/>
              <a:t>注册成功后，即可登录，然后在主页面点“个人办事”-“人才人事”-“专业技术人员管理服务”-“职称初定申报”-“申报”，进入申报界面，然后按个人实际情况进行网上申报。</a:t>
            </a:r>
          </a:p>
        </p:txBody>
      </p:sp>
      <p:pic>
        <p:nvPicPr>
          <p:cNvPr id="17411" name="图片 10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817938" y="1695450"/>
            <a:ext cx="5226050" cy="34671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/>
              <a:t>三、基本信息填写</a:t>
            </a:r>
          </a:p>
        </p:txBody>
      </p:sp>
      <p:sp>
        <p:nvSpPr>
          <p:cNvPr id="18434" name="文本占位符 2"/>
          <p:cNvSpPr>
            <a:spLocks noGrp="1"/>
          </p:cNvSpPr>
          <p:nvPr>
            <p:ph type="body" sz="half" idx="1"/>
          </p:nvPr>
        </p:nvSpPr>
        <p:spPr/>
        <p:txBody>
          <a:bodyPr anchor="t" anchorCtr="0"/>
          <a:lstStyle/>
          <a:p>
            <a:pPr defTabSz="914400">
              <a:buClrTx/>
              <a:buSzTx/>
              <a:buFontTx/>
            </a:pPr>
            <a:endParaRPr lang="zh-CN" altLang="en-US"/>
          </a:p>
        </p:txBody>
      </p:sp>
      <p:pic>
        <p:nvPicPr>
          <p:cNvPr id="18435" name="内容占位符 1" descr="QQ截图20221009141838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-23812" y="1063625"/>
            <a:ext cx="9191625" cy="4178300"/>
          </a:xfrm>
        </p:spPr>
      </p:pic>
      <p:sp>
        <p:nvSpPr>
          <p:cNvPr id="18436" name="文本框 5"/>
          <p:cNvSpPr txBox="1"/>
          <p:nvPr/>
        </p:nvSpPr>
        <p:spPr>
          <a:xfrm>
            <a:off x="517525" y="5254625"/>
            <a:ext cx="8250238" cy="92233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、基本信息界面需关注信息按照上图所示填写，其余信息如实填写。</a:t>
            </a:r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、填写完整无误后（幼儿园教师现从事专业，申报专业选择</a:t>
            </a: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“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幼儿园教师</a:t>
            </a: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”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），点击</a:t>
            </a: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“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暂存</a:t>
            </a: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”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，点击左侧</a:t>
            </a: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“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学历学位信息</a:t>
            </a: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”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，进入下一步。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/>
              <a:t>四、学历学位信息填写</a:t>
            </a:r>
          </a:p>
        </p:txBody>
      </p:sp>
      <p:pic>
        <p:nvPicPr>
          <p:cNvPr id="19459" name="内容占位符 6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810260" y="2494280"/>
            <a:ext cx="7440930" cy="916305"/>
          </a:xfrm>
        </p:spPr>
      </p:pic>
      <p:pic>
        <p:nvPicPr>
          <p:cNvPr id="19460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6255" y="3410585"/>
            <a:ext cx="8028940" cy="1479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1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6255" y="4890135"/>
            <a:ext cx="7633970" cy="92202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62" name="文本框 9"/>
          <p:cNvSpPr txBox="1"/>
          <p:nvPr/>
        </p:nvSpPr>
        <p:spPr>
          <a:xfrm>
            <a:off x="536258" y="5970588"/>
            <a:ext cx="8301037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方法二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：点击添加，完成基本信息填写后保存，上传学历、学位证书（</a:t>
            </a:r>
            <a:r>
              <a:rPr lang="zh-CN" altLang="en-US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本科及以后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、扫成</a:t>
            </a: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pdf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），点击暂存，进入下一步</a:t>
            </a: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“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专业技术资格填写</a:t>
            </a: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”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。</a:t>
            </a:r>
          </a:p>
        </p:txBody>
      </p:sp>
      <p:pic>
        <p:nvPicPr>
          <p:cNvPr id="2" name="图片 1" descr="[R9HLCO0S1}14G6D8K$NJZW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382905" y="967740"/>
            <a:ext cx="8162290" cy="106362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87070" y="2125980"/>
            <a:ext cx="7999730" cy="368300"/>
          </a:xfrm>
          <a:prstGeom prst="rect">
            <a:avLst/>
          </a:prstGeom>
        </p:spPr>
        <p:txBody>
          <a:bodyPr wrap="square">
            <a:spAutoFit/>
            <a:extLst>
              <a:ext uri="{4A0BC546-FE56-4ADE-93B0-CB8AF2F6F144}">
                <wpsdc:textFrameExt xmlns:wpsdc="http://www.wps.cn/officeDocument/2022/drawingmlCustomData" xmlns="" type="text"/>
              </a:ext>
            </a:extLst>
          </a:bodyPr>
          <a:lstStyle/>
          <a:p>
            <a:pPr algn="l"/>
            <a:r>
              <a:rPr lang="zh-CN" altLang="en-US" sz="1800" b="1">
                <a:solidFill>
                  <a:srgbClr val="FF0000"/>
                </a:solidFill>
                <a:latin typeface="Arial" panose="020B0604020202020204" pitchFamily="34" charset="0"/>
              </a:rPr>
              <a:t>方法一</a:t>
            </a:r>
            <a:r>
              <a:rPr lang="zh-CN" altLang="en-US" sz="1800">
                <a:latin typeface="Arial" panose="020B0604020202020204" pitchFamily="34" charset="0"/>
              </a:rPr>
              <a:t>：点击自动获取，核对信息，信息正确请上传学历证书和学位证书。</a:t>
            </a:r>
            <a:endParaRPr lang="zh-CN" altLang="zh-CN" sz="180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" name="右箭头 3"/>
          <p:cNvSpPr/>
          <p:nvPr/>
        </p:nvSpPr>
        <p:spPr>
          <a:xfrm rot="20460000">
            <a:off x="7037070" y="1157605"/>
            <a:ext cx="213995" cy="120015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/>
              <a:t>五、专业技术资格（职业资格）</a:t>
            </a:r>
          </a:p>
        </p:txBody>
      </p:sp>
      <p:pic>
        <p:nvPicPr>
          <p:cNvPr id="20482" name="内容占位符 2"/>
          <p:cNvPicPr>
            <a:picLocks noGrp="1" noChangeAspect="1"/>
          </p:cNvPicPr>
          <p:nvPr>
            <p:ph sz="half" idx="2"/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0" y="1719263"/>
            <a:ext cx="8851900" cy="3095625"/>
          </a:xfrm>
        </p:spPr>
      </p:pic>
      <p:sp>
        <p:nvSpPr>
          <p:cNvPr id="20483" name="文本框 1"/>
          <p:cNvSpPr txBox="1"/>
          <p:nvPr>
            <p:custDataLst>
              <p:tags r:id="rId2"/>
            </p:custDataLst>
          </p:nvPr>
        </p:nvSpPr>
        <p:spPr>
          <a:xfrm>
            <a:off x="781050" y="4589463"/>
            <a:ext cx="7464425" cy="1407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ts val="2565"/>
              </a:lnSpc>
            </a:pP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点击</a:t>
            </a: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“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添加</a:t>
            </a: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”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填写基本信息。</a:t>
            </a:r>
          </a:p>
          <a:p>
            <a:pPr>
              <a:lnSpc>
                <a:spcPts val="2565"/>
              </a:lnSpc>
            </a:pPr>
            <a:r>
              <a:rPr lang="zh-CN" altLang="en-US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★</a:t>
            </a:r>
            <a:r>
              <a: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此模块今年与去年相比有变化，</a:t>
            </a:r>
            <a:r>
              <a:rPr lang="zh-CN" altLang="en-US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今年无法上传佐证材料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，请把</a:t>
            </a:r>
            <a:r>
              <a:rPr lang="zh-CN" altLang="en-US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教师资格证扫描后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上传（</a:t>
            </a: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pdf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格式）至</a:t>
            </a: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“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单位公示及结果报告证明</a:t>
            </a: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”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的</a:t>
            </a:r>
            <a:r>
              <a:rPr lang="zh-CN" altLang="en-US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个人承诺书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部分。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/>
              <a:t>六、奖惩情况</a:t>
            </a:r>
          </a:p>
        </p:txBody>
      </p:sp>
      <p:sp>
        <p:nvSpPr>
          <p:cNvPr id="21506" name="文本框 5"/>
          <p:cNvSpPr txBox="1"/>
          <p:nvPr/>
        </p:nvSpPr>
        <p:spPr>
          <a:xfrm>
            <a:off x="577850" y="4710113"/>
            <a:ext cx="8250238" cy="368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奖惩情况如实填写，无需上传佐证材料，如没有，则无需填写。</a:t>
            </a:r>
          </a:p>
        </p:txBody>
      </p:sp>
      <p:pic>
        <p:nvPicPr>
          <p:cNvPr id="21507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457200" y="1570038"/>
            <a:ext cx="7972425" cy="28527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/>
              <a:t>七、工作经历</a:t>
            </a:r>
          </a:p>
        </p:txBody>
      </p:sp>
      <p:pic>
        <p:nvPicPr>
          <p:cNvPr id="22530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9850" y="1962150"/>
            <a:ext cx="9004300" cy="16684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1" name="文本框 5"/>
          <p:cNvSpPr txBox="1"/>
          <p:nvPr>
            <p:custDataLst>
              <p:tags r:id="rId2"/>
            </p:custDataLst>
          </p:nvPr>
        </p:nvSpPr>
        <p:spPr>
          <a:xfrm>
            <a:off x="457200" y="4141788"/>
            <a:ext cx="7361238" cy="368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工作经历如实填写，此模块无需上传佐证材料。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/>
              <a:t>八、继续教育</a:t>
            </a:r>
          </a:p>
        </p:txBody>
      </p:sp>
      <p:sp>
        <p:nvSpPr>
          <p:cNvPr id="23554" name="文本框 5"/>
          <p:cNvSpPr txBox="1"/>
          <p:nvPr>
            <p:custDataLst>
              <p:tags r:id="rId1"/>
            </p:custDataLst>
          </p:nvPr>
        </p:nvSpPr>
        <p:spPr>
          <a:xfrm>
            <a:off x="628650" y="3687763"/>
            <a:ext cx="8243888" cy="214185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ts val="2665"/>
              </a:lnSpc>
            </a:pP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继续教育请填写公共科目基本信息。</a:t>
            </a:r>
          </a:p>
          <a:p>
            <a:pPr>
              <a:lnSpc>
                <a:spcPts val="2665"/>
              </a:lnSpc>
            </a:pPr>
            <a:r>
              <a:rPr lang="zh-CN" altLang="en-US">
                <a:latin typeface="宋体" panose="02010600030101010101" pitchFamily="2" charset="-122"/>
              </a:rPr>
              <a:t>★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此模块现无法上传佐证材料，请把</a:t>
            </a:r>
            <a:r>
              <a:rPr lang="zh-CN" altLang="en-US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微软雅黑" panose="020B0503020204020204" pitchFamily="34" charset="-122"/>
              </a:rPr>
              <a:t>新教师上岗培训证明</a:t>
            </a:r>
            <a:r>
              <a:rPr lang="zh-CN" altLang="en-US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（常州市教师发展学院）和</a:t>
            </a:r>
            <a:r>
              <a:rPr lang="zh-CN" altLang="en-US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微软雅黑" panose="020B0503020204020204" pitchFamily="34" charset="-122"/>
              </a:rPr>
              <a:t>公共科目合格证汇总表</a:t>
            </a:r>
            <a:r>
              <a:rPr lang="zh-CN" altLang="en-US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（常州市人社局）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扫描后上传（pdf格式）至“单位公示及结果报告证明”的个人承诺书部分。</a:t>
            </a:r>
          </a:p>
          <a:p>
            <a:pPr>
              <a:lnSpc>
                <a:spcPts val="2665"/>
              </a:lnSpc>
            </a:pP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公共科目合格证门数＝202</a:t>
            </a: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-第一学历毕业时间。继续教育证书查询网站为https://www.czpx.cn/info.do?op=learn_idx</a:t>
            </a:r>
          </a:p>
        </p:txBody>
      </p:sp>
      <p:pic>
        <p:nvPicPr>
          <p:cNvPr id="23555" name="图片 3" descr="5}SW6R`F82}`%AB%9Z}1MLW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84150" y="1765300"/>
            <a:ext cx="8502650" cy="13001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ZWQxZmM4OTAwMjI1OGY1YjUzZjhmZDg2ZjA5OTQ5NjE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默认设计模板_5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1007</Words>
  <Application>Microsoft Office PowerPoint</Application>
  <PresentationFormat>全屏显示(4:3)</PresentationFormat>
  <Paragraphs>46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1" baseType="lpstr">
      <vt:lpstr>宋体</vt:lpstr>
      <vt:lpstr>微软雅黑</vt:lpstr>
      <vt:lpstr>Arial</vt:lpstr>
      <vt:lpstr>默认设计模板</vt:lpstr>
      <vt:lpstr>默认设计模板_5</vt:lpstr>
      <vt:lpstr>初定二级、一级专业技术资格 网报流程与要求</vt:lpstr>
      <vt:lpstr>一、系统登录与注册</vt:lpstr>
      <vt:lpstr>二、申报入口</vt:lpstr>
      <vt:lpstr>三、基本信息填写</vt:lpstr>
      <vt:lpstr>四、学历学位信息填写</vt:lpstr>
      <vt:lpstr>五、专业技术资格（职业资格）</vt:lpstr>
      <vt:lpstr>六、奖惩情况</vt:lpstr>
      <vt:lpstr>七、工作经历</vt:lpstr>
      <vt:lpstr>八、继续教育</vt:lpstr>
      <vt:lpstr>九、工作业绩</vt:lpstr>
      <vt:lpstr>十、工作总结</vt:lpstr>
      <vt:lpstr>十一、年度考核信息</vt:lpstr>
      <vt:lpstr>十二、社保缴费证明</vt:lpstr>
      <vt:lpstr>十三、单位公示及结果报告证明</vt:lpstr>
      <vt:lpstr>十四、提交</vt:lpstr>
      <vt:lpstr>十五、相关说明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职称评审系统使用（申报者）</dc:title>
  <dc:creator/>
  <cp:lastModifiedBy>剑 李</cp:lastModifiedBy>
  <cp:revision>146</cp:revision>
  <dcterms:created xsi:type="dcterms:W3CDTF">2010-10-28T16:01:00Z</dcterms:created>
  <dcterms:modified xsi:type="dcterms:W3CDTF">2023-11-29T06:32:57Z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94D6968099064767818E92833EFB9570_12</vt:lpwstr>
  </property>
</Properties>
</file>