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443" r:id="rId2"/>
    <p:sldId id="501" r:id="rId3"/>
    <p:sldId id="500" r:id="rId4"/>
    <p:sldId id="499" r:id="rId5"/>
    <p:sldId id="503" r:id="rId6"/>
    <p:sldId id="507" r:id="rId7"/>
    <p:sldId id="502" r:id="rId8"/>
    <p:sldId id="543" r:id="rId9"/>
    <p:sldId id="544" r:id="rId10"/>
    <p:sldId id="535" r:id="rId11"/>
    <p:sldId id="536" r:id="rId12"/>
    <p:sldId id="537" r:id="rId13"/>
    <p:sldId id="538" r:id="rId14"/>
    <p:sldId id="539" r:id="rId15"/>
    <p:sldId id="540" r:id="rId16"/>
    <p:sldId id="541" r:id="rId17"/>
    <p:sldId id="542" r:id="rId18"/>
    <p:sldId id="511" r:id="rId19"/>
    <p:sldId id="512" r:id="rId20"/>
    <p:sldId id="547" r:id="rId21"/>
    <p:sldId id="546" r:id="rId22"/>
    <p:sldId id="549" r:id="rId23"/>
    <p:sldId id="545" r:id="rId24"/>
    <p:sldId id="518" r:id="rId25"/>
    <p:sldId id="520" r:id="rId26"/>
    <p:sldId id="528" r:id="rId27"/>
    <p:sldId id="550" r:id="rId28"/>
    <p:sldId id="551" r:id="rId29"/>
    <p:sldId id="532" r:id="rId30"/>
    <p:sldId id="530" r:id="rId31"/>
    <p:sldId id="548" r:id="rId32"/>
    <p:sldId id="534" r:id="rId33"/>
  </p:sldIdLst>
  <p:sldSz cx="9144000" cy="6858000" type="screen4x3"/>
  <p:notesSz cx="6797675" cy="9928225"/>
  <p:defaultTextStyle>
    <a:defPPr>
      <a:defRPr lang="zh-CN"/>
    </a:defPPr>
    <a:lvl1pPr algn="l" rtl="0" fontAlgn="base">
      <a:spcBef>
        <a:spcPct val="0"/>
      </a:spcBef>
      <a:spcAft>
        <a:spcPct val="0"/>
      </a:spcAft>
      <a:defRPr sz="1600" kern="1200">
        <a:solidFill>
          <a:schemeClr val="tx1"/>
        </a:solidFill>
        <a:latin typeface="微软雅黑" pitchFamily="34" charset="-122"/>
        <a:ea typeface="微软雅黑" pitchFamily="34" charset="-122"/>
        <a:cs typeface="+mn-cs"/>
      </a:defRPr>
    </a:lvl1pPr>
    <a:lvl2pPr marL="457200" algn="l" rtl="0" fontAlgn="base">
      <a:spcBef>
        <a:spcPct val="0"/>
      </a:spcBef>
      <a:spcAft>
        <a:spcPct val="0"/>
      </a:spcAft>
      <a:defRPr sz="1600" kern="1200">
        <a:solidFill>
          <a:schemeClr val="tx1"/>
        </a:solidFill>
        <a:latin typeface="微软雅黑" pitchFamily="34" charset="-122"/>
        <a:ea typeface="微软雅黑" pitchFamily="34" charset="-122"/>
        <a:cs typeface="+mn-cs"/>
      </a:defRPr>
    </a:lvl2pPr>
    <a:lvl3pPr marL="914400" algn="l" rtl="0" fontAlgn="base">
      <a:spcBef>
        <a:spcPct val="0"/>
      </a:spcBef>
      <a:spcAft>
        <a:spcPct val="0"/>
      </a:spcAft>
      <a:defRPr sz="1600" kern="1200">
        <a:solidFill>
          <a:schemeClr val="tx1"/>
        </a:solidFill>
        <a:latin typeface="微软雅黑" pitchFamily="34" charset="-122"/>
        <a:ea typeface="微软雅黑" pitchFamily="34" charset="-122"/>
        <a:cs typeface="+mn-cs"/>
      </a:defRPr>
    </a:lvl3pPr>
    <a:lvl4pPr marL="1371600" algn="l" rtl="0" fontAlgn="base">
      <a:spcBef>
        <a:spcPct val="0"/>
      </a:spcBef>
      <a:spcAft>
        <a:spcPct val="0"/>
      </a:spcAft>
      <a:defRPr sz="1600" kern="1200">
        <a:solidFill>
          <a:schemeClr val="tx1"/>
        </a:solidFill>
        <a:latin typeface="微软雅黑" pitchFamily="34" charset="-122"/>
        <a:ea typeface="微软雅黑" pitchFamily="34" charset="-122"/>
        <a:cs typeface="+mn-cs"/>
      </a:defRPr>
    </a:lvl4pPr>
    <a:lvl5pPr marL="1828800" algn="l" rtl="0" fontAlgn="base">
      <a:spcBef>
        <a:spcPct val="0"/>
      </a:spcBef>
      <a:spcAft>
        <a:spcPct val="0"/>
      </a:spcAft>
      <a:defRPr sz="1600" kern="1200">
        <a:solidFill>
          <a:schemeClr val="tx1"/>
        </a:solidFill>
        <a:latin typeface="微软雅黑" pitchFamily="34" charset="-122"/>
        <a:ea typeface="微软雅黑" pitchFamily="34" charset="-122"/>
        <a:cs typeface="+mn-cs"/>
      </a:defRPr>
    </a:lvl5pPr>
    <a:lvl6pPr marL="2286000" algn="l" defTabSz="914400" rtl="0" eaLnBrk="1" latinLnBrk="0" hangingPunct="1">
      <a:defRPr sz="1600" kern="1200">
        <a:solidFill>
          <a:schemeClr val="tx1"/>
        </a:solidFill>
        <a:latin typeface="微软雅黑" pitchFamily="34" charset="-122"/>
        <a:ea typeface="微软雅黑" pitchFamily="34" charset="-122"/>
        <a:cs typeface="+mn-cs"/>
      </a:defRPr>
    </a:lvl6pPr>
    <a:lvl7pPr marL="2743200" algn="l" defTabSz="914400" rtl="0" eaLnBrk="1" latinLnBrk="0" hangingPunct="1">
      <a:defRPr sz="1600" kern="1200">
        <a:solidFill>
          <a:schemeClr val="tx1"/>
        </a:solidFill>
        <a:latin typeface="微软雅黑" pitchFamily="34" charset="-122"/>
        <a:ea typeface="微软雅黑" pitchFamily="34" charset="-122"/>
        <a:cs typeface="+mn-cs"/>
      </a:defRPr>
    </a:lvl7pPr>
    <a:lvl8pPr marL="3200400" algn="l" defTabSz="914400" rtl="0" eaLnBrk="1" latinLnBrk="0" hangingPunct="1">
      <a:defRPr sz="1600" kern="1200">
        <a:solidFill>
          <a:schemeClr val="tx1"/>
        </a:solidFill>
        <a:latin typeface="微软雅黑" pitchFamily="34" charset="-122"/>
        <a:ea typeface="微软雅黑" pitchFamily="34" charset="-122"/>
        <a:cs typeface="+mn-cs"/>
      </a:defRPr>
    </a:lvl8pPr>
    <a:lvl9pPr marL="3657600" algn="l" defTabSz="914400" rtl="0" eaLnBrk="1" latinLnBrk="0" hangingPunct="1">
      <a:defRPr sz="1600" kern="1200">
        <a:solidFill>
          <a:schemeClr val="tx1"/>
        </a:solidFill>
        <a:latin typeface="微软雅黑" pitchFamily="34" charset="-122"/>
        <a:ea typeface="微软雅黑" pitchFamily="34" charset="-122"/>
        <a:cs typeface="+mn-cs"/>
      </a:defRPr>
    </a:lvl9pPr>
  </p:defaultTextStyle>
  <p:extLst>
    <p:ext uri="{EFAFB233-063F-42B5-8137-9DF3F51BA10A}">
      <p15:sldGuideLst xmlns:p15="http://schemas.microsoft.com/office/powerpoint/2012/main">
        <p15:guide id="1" orient="horz" pos="4069">
          <p15:clr>
            <a:srgbClr val="A4A3A4"/>
          </p15:clr>
        </p15:guide>
        <p15:guide id="2" pos="249">
          <p15:clr>
            <a:srgbClr val="A4A3A4"/>
          </p15:clr>
        </p15:guide>
        <p15:guide id="3" pos="5511">
          <p15:clr>
            <a:srgbClr val="A4A3A4"/>
          </p15:clr>
        </p15:guide>
        <p15:guide id="4" pos="4057">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E96C9"/>
    <a:srgbClr val="F8E9CC"/>
    <a:srgbClr val="E0A42A"/>
    <a:srgbClr val="FDF2F1"/>
    <a:srgbClr val="FAD9D6"/>
    <a:srgbClr val="19A5D0"/>
    <a:srgbClr val="C3CF2F"/>
    <a:srgbClr val="D81981"/>
    <a:srgbClr val="F4DEB2"/>
    <a:srgbClr val="E5F4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0" autoAdjust="0"/>
    <p:restoredTop sz="99635" autoAdjust="0"/>
  </p:normalViewPr>
  <p:slideViewPr>
    <p:cSldViewPr>
      <p:cViewPr varScale="1">
        <p:scale>
          <a:sx n="74" d="100"/>
          <a:sy n="74" d="100"/>
        </p:scale>
        <p:origin x="1260" y="72"/>
      </p:cViewPr>
      <p:guideLst>
        <p:guide orient="horz" pos="4069"/>
        <p:guide pos="249"/>
        <p:guide pos="5511"/>
        <p:guide pos="4057"/>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832"/>
    </p:cViewPr>
  </p:sorterViewPr>
  <p:notesViewPr>
    <p:cSldViewPr>
      <p:cViewPr varScale="1">
        <p:scale>
          <a:sx n="72" d="100"/>
          <a:sy n="72" d="100"/>
        </p:scale>
        <p:origin x="-2766"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pPr>
              <a:defRPr/>
            </a:pPr>
            <a:fld id="{A3D0DDC4-3CF6-4EA3-BF5F-D2AF7B1F030C}" type="datetimeFigureOut">
              <a:rPr lang="zh-CN" altLang="en-US"/>
              <a:pPr>
                <a:defRPr/>
              </a:pPr>
              <a:t>2014/6/16</a:t>
            </a:fld>
            <a:endParaRPr lang="zh-CN" altLang="en-US"/>
          </a:p>
        </p:txBody>
      </p:sp>
      <p:sp>
        <p:nvSpPr>
          <p:cNvPr id="4" name="页脚占位符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pPr>
              <a:defRPr/>
            </a:pPr>
            <a:fld id="{3F5E0572-2437-40F9-A3B0-D03DCB923F4E}" type="slidenum">
              <a:rPr lang="zh-CN" altLang="en-US"/>
              <a:pPr>
                <a:defRPr/>
              </a:pPr>
              <a:t>‹#›</a:t>
            </a:fld>
            <a:endParaRPr lang="zh-CN" altLang="en-US"/>
          </a:p>
        </p:txBody>
      </p:sp>
    </p:spTree>
    <p:extLst>
      <p:ext uri="{BB962C8B-B14F-4D97-AF65-F5344CB8AC3E}">
        <p14:creationId xmlns:p14="http://schemas.microsoft.com/office/powerpoint/2010/main" val="39800110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pPr>
              <a:defRPr/>
            </a:pPr>
            <a:fld id="{E8528CD4-F84B-4F1F-B0CB-FE51E4EF9F3B}" type="datetimeFigureOut">
              <a:rPr lang="zh-CN" altLang="en-US"/>
              <a:pPr>
                <a:defRPr/>
              </a:pPr>
              <a:t>2014/6/16</a:t>
            </a:fld>
            <a:endParaRPr lang="zh-CN" altLang="en-US"/>
          </a:p>
        </p:txBody>
      </p:sp>
      <p:sp>
        <p:nvSpPr>
          <p:cNvPr id="4" name="幻灯片图像占位符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pPr>
              <a:defRPr/>
            </a:pPr>
            <a:fld id="{DD6C5FFE-007A-491E-AAD5-20049F907002}" type="slidenum">
              <a:rPr lang="zh-CN" altLang="en-US"/>
              <a:pPr>
                <a:defRPr/>
              </a:pPr>
              <a:t>‹#›</a:t>
            </a:fld>
            <a:endParaRPr lang="zh-CN" altLang="en-US"/>
          </a:p>
        </p:txBody>
      </p:sp>
    </p:spTree>
    <p:extLst>
      <p:ext uri="{BB962C8B-B14F-4D97-AF65-F5344CB8AC3E}">
        <p14:creationId xmlns:p14="http://schemas.microsoft.com/office/powerpoint/2010/main" val="9253372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9512" y="116632"/>
            <a:ext cx="1568976" cy="392382"/>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4" y="5229200"/>
            <a:ext cx="9144000" cy="2375453"/>
          </a:xfrm>
          <a:prstGeom prst="rect">
            <a:avLst/>
          </a:prstGeom>
        </p:spPr>
      </p:pic>
    </p:spTree>
    <p:extLst>
      <p:ext uri="{BB962C8B-B14F-4D97-AF65-F5344CB8AC3E}">
        <p14:creationId xmlns:p14="http://schemas.microsoft.com/office/powerpoint/2010/main" val="1914944235"/>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0438926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6160298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1150" y="115888"/>
            <a:ext cx="2087563" cy="61928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115888"/>
            <a:ext cx="6113462" cy="61928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0071393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95288" y="116632"/>
            <a:ext cx="8353425" cy="611187"/>
          </a:xfrm>
        </p:spPr>
        <p:txBody>
          <a:bodyPr/>
          <a:lstStyle>
            <a:lvl1pPr>
              <a:defRPr sz="2400" b="0">
                <a:solidFill>
                  <a:schemeClr val="tx1">
                    <a:lumMod val="65000"/>
                    <a:lumOff val="35000"/>
                  </a:schemeClr>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95288" y="908721"/>
            <a:ext cx="8353425" cy="5400004"/>
          </a:xfrm>
        </p:spPr>
        <p:txBody>
          <a:bodyPr/>
          <a:lstStyle>
            <a:lvl1pPr marL="0" indent="0">
              <a:buFontTx/>
              <a:buNone/>
              <a:defRPr sz="2200" b="0">
                <a:solidFill>
                  <a:schemeClr val="tx1">
                    <a:lumMod val="65000"/>
                    <a:lumOff val="35000"/>
                  </a:schemeClr>
                </a:solidFill>
              </a:defRPr>
            </a:lvl1pPr>
            <a:lvl2pPr marL="446087" indent="0">
              <a:buFontTx/>
              <a:buNone/>
              <a:defRPr sz="2000" b="0">
                <a:solidFill>
                  <a:schemeClr val="tx1">
                    <a:lumMod val="65000"/>
                    <a:lumOff val="35000"/>
                  </a:schemeClr>
                </a:solidFill>
              </a:defRPr>
            </a:lvl2pPr>
            <a:lvl3pPr marL="809625" indent="0">
              <a:buFontTx/>
              <a:buNone/>
              <a:defRPr sz="2000" b="0">
                <a:solidFill>
                  <a:schemeClr val="tx1">
                    <a:lumMod val="65000"/>
                    <a:lumOff val="35000"/>
                  </a:schemeClr>
                </a:solidFill>
              </a:defRPr>
            </a:lvl3pPr>
            <a:lvl4pPr marL="1166813" indent="0">
              <a:buFontTx/>
              <a:buNone/>
              <a:defRPr sz="2000" b="0">
                <a:solidFill>
                  <a:schemeClr val="tx1">
                    <a:lumMod val="65000"/>
                    <a:lumOff val="35000"/>
                  </a:schemeClr>
                </a:solidFill>
              </a:defRPr>
            </a:lvl4pPr>
            <a:lvl5pPr marL="1524000" indent="0">
              <a:buFontTx/>
              <a:buNone/>
              <a:defRPr sz="2000" b="0">
                <a:solidFill>
                  <a:schemeClr val="tx1">
                    <a:lumMod val="65000"/>
                    <a:lumOff val="35000"/>
                  </a:schemeClr>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64991371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05368157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03027910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836613"/>
            <a:ext cx="4100512" cy="54721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836613"/>
            <a:ext cx="4100513" cy="54721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2630672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5765146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81829016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732087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79696520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wmf"/><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27" name="Rectangle 3"/>
          <p:cNvSpPr>
            <a:spLocks noGrp="1" noChangeArrowheads="1"/>
          </p:cNvSpPr>
          <p:nvPr>
            <p:ph type="title"/>
          </p:nvPr>
        </p:nvSpPr>
        <p:spPr bwMode="auto">
          <a:xfrm>
            <a:off x="395288" y="115888"/>
            <a:ext cx="835342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9" name="Rectangle 5"/>
          <p:cNvSpPr>
            <a:spLocks noGrp="1" noChangeArrowheads="1"/>
          </p:cNvSpPr>
          <p:nvPr>
            <p:ph type="body" idx="1"/>
          </p:nvPr>
        </p:nvSpPr>
        <p:spPr bwMode="auto">
          <a:xfrm>
            <a:off x="395288" y="836613"/>
            <a:ext cx="8353425"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a:p>
            <a:pPr lvl="2"/>
            <a:r>
              <a:rPr lang="zh-CN" dirty="0" smtClean="0"/>
              <a:t>第三级</a:t>
            </a:r>
          </a:p>
          <a:p>
            <a:pPr lvl="3"/>
            <a:r>
              <a:rPr lang="zh-CN" dirty="0" smtClean="0"/>
              <a:t>第四级</a:t>
            </a:r>
          </a:p>
          <a:p>
            <a:pPr lvl="4"/>
            <a:r>
              <a:rPr lang="zh-CN" dirty="0" smtClean="0"/>
              <a:t>第五级</a:t>
            </a:r>
          </a:p>
        </p:txBody>
      </p:sp>
      <p:graphicFrame>
        <p:nvGraphicFramePr>
          <p:cNvPr id="1030" name="Object 11"/>
          <p:cNvGraphicFramePr>
            <a:graphicFrameLocks noChangeAspect="1"/>
          </p:cNvGraphicFramePr>
          <p:nvPr userDrawn="1"/>
        </p:nvGraphicFramePr>
        <p:xfrm>
          <a:off x="4114800" y="3321050"/>
          <a:ext cx="114300" cy="215900"/>
        </p:xfrm>
        <a:graphic>
          <a:graphicData uri="http://schemas.openxmlformats.org/presentationml/2006/ole">
            <mc:AlternateContent xmlns:mc="http://schemas.openxmlformats.org/markup-compatibility/2006">
              <mc:Choice xmlns:v="urn:schemas-microsoft-com:vml" Requires="v">
                <p:oleObj spid="_x0000_s1177" r:id="rId16" imgW="391886" imgH="740229" progId="Equation.3">
                  <p:embed/>
                </p:oleObj>
              </mc:Choice>
              <mc:Fallback>
                <p:oleObj r:id="rId16" imgW="391886" imgH="740229" progId="Equation.3">
                  <p:embed/>
                  <p:pic>
                    <p:nvPicPr>
                      <p:cNvPr id="0" name="Picture 14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114800" y="3321050"/>
                        <a:ext cx="114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810" r:id="rId1"/>
    <p:sldLayoutId id="2147484765" r:id="rId2"/>
    <p:sldLayoutId id="2147484766" r:id="rId3"/>
    <p:sldLayoutId id="2147484809" r:id="rId4"/>
    <p:sldLayoutId id="2147484767" r:id="rId5"/>
    <p:sldLayoutId id="2147484768" r:id="rId6"/>
    <p:sldLayoutId id="2147484769" r:id="rId7"/>
    <p:sldLayoutId id="2147484770" r:id="rId8"/>
    <p:sldLayoutId id="2147484771" r:id="rId9"/>
    <p:sldLayoutId id="2147484772" r:id="rId10"/>
    <p:sldLayoutId id="2147484773" r:id="rId11"/>
    <p:sldLayoutId id="2147484774" r:id="rId12"/>
  </p:sldLayoutIdLst>
  <p:transition>
    <p:fade/>
  </p:transition>
  <p:timing>
    <p:tnLst>
      <p:par>
        <p:cTn id="1" dur="indefinite" restart="never" nodeType="tmRoot"/>
      </p:par>
    </p:tnLst>
  </p:timing>
  <p:hf hdr="0" dt="0"/>
  <p:txStyles>
    <p:titleStyle>
      <a:lvl1pPr algn="l" rtl="0" eaLnBrk="0" fontAlgn="base" hangingPunct="0">
        <a:spcBef>
          <a:spcPct val="0"/>
        </a:spcBef>
        <a:spcAft>
          <a:spcPct val="0"/>
        </a:spcAft>
        <a:defRPr sz="2400" b="1">
          <a:solidFill>
            <a:schemeClr val="tx1">
              <a:lumMod val="75000"/>
              <a:lumOff val="25000"/>
            </a:schemeClr>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b="1">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b="1">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b="1">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b="1">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b="1">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b="1">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b="1">
          <a:solidFill>
            <a:schemeClr val="tx1"/>
          </a:solidFill>
          <a:latin typeface="Arial" pitchFamily="34" charset="0"/>
          <a:ea typeface="微软雅黑" pitchFamily="34" charset="-122"/>
        </a:defRPr>
      </a:lvl9pPr>
    </p:titleStyle>
    <p:bodyStyle>
      <a:lvl1pPr marL="266700" indent="-266700" algn="l" rtl="0" eaLnBrk="0" fontAlgn="base" hangingPunct="0">
        <a:lnSpc>
          <a:spcPct val="120000"/>
        </a:lnSpc>
        <a:spcBef>
          <a:spcPct val="20000"/>
        </a:spcBef>
        <a:spcAft>
          <a:spcPct val="20000"/>
        </a:spcAft>
        <a:buClr>
          <a:schemeClr val="accent2"/>
        </a:buClr>
        <a:buSzPct val="100000"/>
        <a:buFont typeface="Wingdings" pitchFamily="2" charset="2"/>
        <a:buChar char="p"/>
        <a:defRPr sz="3200" b="1">
          <a:solidFill>
            <a:schemeClr val="tx1">
              <a:lumMod val="75000"/>
              <a:lumOff val="25000"/>
            </a:schemeClr>
          </a:solidFill>
          <a:latin typeface="+mn-lt"/>
          <a:ea typeface="+mn-ea"/>
          <a:cs typeface="+mn-cs"/>
        </a:defRPr>
      </a:lvl1pPr>
      <a:lvl2pPr marL="622300" indent="-176213" algn="l" rtl="0" eaLnBrk="0" fontAlgn="base" hangingPunct="0">
        <a:lnSpc>
          <a:spcPct val="120000"/>
        </a:lnSpc>
        <a:spcBef>
          <a:spcPct val="20000"/>
        </a:spcBef>
        <a:spcAft>
          <a:spcPct val="20000"/>
        </a:spcAft>
        <a:buClr>
          <a:schemeClr val="accent2"/>
        </a:buClr>
        <a:buSzPct val="100000"/>
        <a:buFont typeface="Wingdings" pitchFamily="2" charset="2"/>
        <a:buChar char="ü"/>
        <a:defRPr sz="1600" b="1">
          <a:solidFill>
            <a:schemeClr val="tx1">
              <a:lumMod val="75000"/>
              <a:lumOff val="25000"/>
            </a:schemeClr>
          </a:solidFill>
          <a:latin typeface="+mn-lt"/>
          <a:ea typeface="+mn-ea"/>
        </a:defRPr>
      </a:lvl2pPr>
      <a:lvl3pPr marL="987425" indent="-177800" algn="l" rtl="0" eaLnBrk="0" fontAlgn="base" hangingPunct="0">
        <a:lnSpc>
          <a:spcPct val="120000"/>
        </a:lnSpc>
        <a:spcBef>
          <a:spcPct val="20000"/>
        </a:spcBef>
        <a:spcAft>
          <a:spcPct val="20000"/>
        </a:spcAft>
        <a:buClr>
          <a:schemeClr val="accent2"/>
        </a:buClr>
        <a:buSzPct val="100000"/>
        <a:buFont typeface="Wingdings" pitchFamily="2" charset="2"/>
        <a:buChar char="ü"/>
        <a:defRPr sz="1400" b="1">
          <a:solidFill>
            <a:schemeClr val="tx1">
              <a:lumMod val="75000"/>
              <a:lumOff val="25000"/>
            </a:schemeClr>
          </a:solidFill>
          <a:latin typeface="+mn-lt"/>
          <a:ea typeface="+mn-ea"/>
        </a:defRPr>
      </a:lvl3pPr>
      <a:lvl4pPr marL="1344613" indent="-177800" algn="l" rtl="0" eaLnBrk="0" fontAlgn="base" hangingPunct="0">
        <a:lnSpc>
          <a:spcPct val="120000"/>
        </a:lnSpc>
        <a:spcBef>
          <a:spcPct val="20000"/>
        </a:spcBef>
        <a:spcAft>
          <a:spcPct val="20000"/>
        </a:spcAft>
        <a:buClr>
          <a:schemeClr val="accent2"/>
        </a:buClr>
        <a:buSzPct val="100000"/>
        <a:buFont typeface="Wingdings" pitchFamily="2" charset="2"/>
        <a:buChar char="ü"/>
        <a:defRPr sz="1200" b="1">
          <a:solidFill>
            <a:schemeClr val="tx1">
              <a:lumMod val="75000"/>
              <a:lumOff val="25000"/>
            </a:schemeClr>
          </a:solidFill>
          <a:latin typeface="+mn-lt"/>
          <a:ea typeface="+mn-ea"/>
        </a:defRPr>
      </a:lvl4pPr>
      <a:lvl5pPr marL="1701800" indent="-177800" algn="l" rtl="0" eaLnBrk="0" fontAlgn="base" hangingPunct="0">
        <a:lnSpc>
          <a:spcPct val="120000"/>
        </a:lnSpc>
        <a:spcBef>
          <a:spcPct val="20000"/>
        </a:spcBef>
        <a:spcAft>
          <a:spcPct val="20000"/>
        </a:spcAft>
        <a:buClr>
          <a:schemeClr val="accent2"/>
        </a:buClr>
        <a:buSzPct val="100000"/>
        <a:buFont typeface="Wingdings" pitchFamily="2" charset="2"/>
        <a:buChar char="ü"/>
        <a:defRPr sz="1200" b="1">
          <a:solidFill>
            <a:schemeClr val="tx1">
              <a:lumMod val="75000"/>
              <a:lumOff val="25000"/>
            </a:schemeClr>
          </a:solidFill>
          <a:latin typeface="+mn-lt"/>
          <a:ea typeface="+mn-ea"/>
        </a:defRPr>
      </a:lvl5pPr>
      <a:lvl6pPr marL="2159000" indent="-177800" algn="l" rtl="0" eaLnBrk="0" fontAlgn="base" hangingPunct="0">
        <a:lnSpc>
          <a:spcPct val="120000"/>
        </a:lnSpc>
        <a:spcBef>
          <a:spcPct val="20000"/>
        </a:spcBef>
        <a:spcAft>
          <a:spcPct val="20000"/>
        </a:spcAft>
        <a:buClr>
          <a:schemeClr val="accent2"/>
        </a:buClr>
        <a:buSzPct val="100000"/>
        <a:buFont typeface="Wingdings" pitchFamily="2" charset="2"/>
        <a:buChar char="ü"/>
        <a:defRPr sz="1200" b="1">
          <a:solidFill>
            <a:schemeClr val="tx1"/>
          </a:solidFill>
          <a:latin typeface="+mn-lt"/>
          <a:ea typeface="+mn-ea"/>
        </a:defRPr>
      </a:lvl6pPr>
      <a:lvl7pPr marL="2616200" indent="-177800" algn="l" rtl="0" eaLnBrk="0" fontAlgn="base" hangingPunct="0">
        <a:lnSpc>
          <a:spcPct val="120000"/>
        </a:lnSpc>
        <a:spcBef>
          <a:spcPct val="20000"/>
        </a:spcBef>
        <a:spcAft>
          <a:spcPct val="20000"/>
        </a:spcAft>
        <a:buClr>
          <a:schemeClr val="accent2"/>
        </a:buClr>
        <a:buSzPct val="100000"/>
        <a:buFont typeface="Wingdings" pitchFamily="2" charset="2"/>
        <a:buChar char="ü"/>
        <a:defRPr sz="1200" b="1">
          <a:solidFill>
            <a:schemeClr val="tx1"/>
          </a:solidFill>
          <a:latin typeface="+mn-lt"/>
          <a:ea typeface="+mn-ea"/>
        </a:defRPr>
      </a:lvl7pPr>
      <a:lvl8pPr marL="3073400" indent="-177800" algn="l" rtl="0" eaLnBrk="0" fontAlgn="base" hangingPunct="0">
        <a:lnSpc>
          <a:spcPct val="120000"/>
        </a:lnSpc>
        <a:spcBef>
          <a:spcPct val="20000"/>
        </a:spcBef>
        <a:spcAft>
          <a:spcPct val="20000"/>
        </a:spcAft>
        <a:buClr>
          <a:schemeClr val="accent2"/>
        </a:buClr>
        <a:buSzPct val="100000"/>
        <a:buFont typeface="Wingdings" pitchFamily="2" charset="2"/>
        <a:buChar char="ü"/>
        <a:defRPr sz="1200" b="1">
          <a:solidFill>
            <a:schemeClr val="tx1"/>
          </a:solidFill>
          <a:latin typeface="+mn-lt"/>
          <a:ea typeface="+mn-ea"/>
        </a:defRPr>
      </a:lvl8pPr>
      <a:lvl9pPr marL="3530600" indent="-177800" algn="l" rtl="0" eaLnBrk="0" fontAlgn="base" hangingPunct="0">
        <a:lnSpc>
          <a:spcPct val="120000"/>
        </a:lnSpc>
        <a:spcBef>
          <a:spcPct val="20000"/>
        </a:spcBef>
        <a:spcAft>
          <a:spcPct val="20000"/>
        </a:spcAft>
        <a:buClr>
          <a:schemeClr val="accent2"/>
        </a:buClr>
        <a:buSzPct val="100000"/>
        <a:buFont typeface="Wingdings" pitchFamily="2" charset="2"/>
        <a:buChar char="ü"/>
        <a:defRPr sz="12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2708920"/>
            <a:ext cx="9144000" cy="830997"/>
          </a:xfrm>
          <a:prstGeom prst="rect">
            <a:avLst/>
          </a:prstGeom>
          <a:noFill/>
        </p:spPr>
        <p:txBody>
          <a:bodyPr wrap="square" rtlCol="0">
            <a:spAutoFit/>
          </a:bodyPr>
          <a:lstStyle/>
          <a:p>
            <a:pPr algn="ctr"/>
            <a:r>
              <a:rPr lang="zh-CN" altLang="en-US" sz="4800" dirty="0" smtClean="0">
                <a:solidFill>
                  <a:schemeClr val="tx2">
                    <a:lumMod val="65000"/>
                    <a:lumOff val="35000"/>
                  </a:schemeClr>
                </a:solidFill>
                <a:latin typeface="+mj-ea"/>
                <a:ea typeface="+mj-ea"/>
              </a:rPr>
              <a:t>商业计划展示</a:t>
            </a:r>
            <a:endParaRPr lang="zh-CN" altLang="en-US" sz="4800" dirty="0">
              <a:solidFill>
                <a:schemeClr val="tx2">
                  <a:lumMod val="65000"/>
                  <a:lumOff val="35000"/>
                </a:schemeClr>
              </a:solidFill>
              <a:latin typeface="+mj-ea"/>
              <a:ea typeface="+mj-ea"/>
            </a:endParaRPr>
          </a:p>
        </p:txBody>
      </p:sp>
    </p:spTree>
    <p:extLst>
      <p:ext uri="{BB962C8B-B14F-4D97-AF65-F5344CB8AC3E}">
        <p14:creationId xmlns:p14="http://schemas.microsoft.com/office/powerpoint/2010/main" val="1097277372"/>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爆炸形 1 1"/>
          <p:cNvSpPr/>
          <p:nvPr/>
        </p:nvSpPr>
        <p:spPr>
          <a:xfrm>
            <a:off x="5940152" y="0"/>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此页幻灯片无需展示，可删除或者隐藏，只讲述！</a:t>
            </a:r>
            <a:endParaRPr lang="zh-CN" altLang="en-US" dirty="0"/>
          </a:p>
        </p:txBody>
      </p:sp>
      <p:sp>
        <p:nvSpPr>
          <p:cNvPr id="3" name="TextBox 2"/>
          <p:cNvSpPr txBox="1"/>
          <p:nvPr/>
        </p:nvSpPr>
        <p:spPr>
          <a:xfrm>
            <a:off x="1259632" y="980728"/>
            <a:ext cx="4392488" cy="461665"/>
          </a:xfrm>
          <a:prstGeom prst="rect">
            <a:avLst/>
          </a:prstGeom>
          <a:noFill/>
        </p:spPr>
        <p:txBody>
          <a:bodyPr wrap="square" rtlCol="0">
            <a:spAutoFit/>
          </a:bodyPr>
          <a:lstStyle/>
          <a:p>
            <a:r>
              <a:rPr lang="en-US" altLang="zh-CN" sz="2400" dirty="0" smtClean="0"/>
              <a:t>【</a:t>
            </a:r>
            <a:r>
              <a:rPr lang="zh-CN" altLang="en-US" sz="2400" dirty="0" smtClean="0"/>
              <a:t>市场调查</a:t>
            </a:r>
            <a:r>
              <a:rPr lang="en-US" altLang="zh-CN" sz="2400" dirty="0" smtClean="0"/>
              <a:t>】</a:t>
            </a:r>
            <a:endParaRPr lang="zh-CN" altLang="en-US" sz="2400" dirty="0"/>
          </a:p>
        </p:txBody>
      </p:sp>
      <p:graphicFrame>
        <p:nvGraphicFramePr>
          <p:cNvPr id="4" name="表格 3"/>
          <p:cNvGraphicFramePr>
            <a:graphicFrameLocks noGrp="1"/>
          </p:cNvGraphicFramePr>
          <p:nvPr/>
        </p:nvGraphicFramePr>
        <p:xfrm>
          <a:off x="1043608" y="2204864"/>
          <a:ext cx="6096000" cy="2519680"/>
        </p:xfrm>
        <a:graphic>
          <a:graphicData uri="http://schemas.openxmlformats.org/drawingml/2006/table">
            <a:tbl>
              <a:tblPr firstRow="1" bandRow="1">
                <a:tableStyleId>{5C22544A-7EE6-4342-B048-85BDC9FD1C3A}</a:tableStyleId>
              </a:tblPr>
              <a:tblGrid>
                <a:gridCol w="3048000"/>
                <a:gridCol w="3048000"/>
              </a:tblGrid>
              <a:tr h="370840">
                <a:tc gridSpan="2">
                  <a:txBody>
                    <a:bodyPr/>
                    <a:lstStyle/>
                    <a:p>
                      <a:pPr algn="ctr"/>
                      <a:r>
                        <a:rPr lang="zh-CN" altLang="en-US" dirty="0" smtClean="0"/>
                        <a:t>这张幻灯片的目的</a:t>
                      </a:r>
                      <a:endParaRPr lang="zh-CN" altLang="en-US" dirty="0"/>
                    </a:p>
                  </a:txBody>
                  <a:tcPr/>
                </a:tc>
                <a:tc hMerge="1">
                  <a:txBody>
                    <a:bodyPr/>
                    <a:lstStyle/>
                    <a:p>
                      <a:endParaRPr lang="zh-CN" altLang="en-US" dirty="0"/>
                    </a:p>
                  </a:txBody>
                  <a:tcPr/>
                </a:tc>
              </a:tr>
              <a:tr h="370840">
                <a:tc gridSpan="2">
                  <a:txBody>
                    <a:bodyPr/>
                    <a:lstStyle/>
                    <a:p>
                      <a:r>
                        <a:rPr lang="zh-CN" altLang="en-US" sz="1400" dirty="0" smtClean="0"/>
                        <a:t>这张幻灯片是为了阐述你使用的调查方法以及调查对象，从而更准确地进行市场分析。</a:t>
                      </a:r>
                      <a:endParaRPr lang="zh-CN" altLang="en-US" sz="1400" dirty="0"/>
                    </a:p>
                  </a:txBody>
                  <a:tcPr/>
                </a:tc>
                <a:tc hMerge="1">
                  <a:txBody>
                    <a:bodyPr/>
                    <a:lstStyle/>
                    <a:p>
                      <a:endParaRPr lang="zh-CN" altLang="en-US" dirty="0"/>
                    </a:p>
                  </a:txBody>
                  <a:tcPr/>
                </a:tc>
              </a:tr>
              <a:tr h="370840">
                <a:tc>
                  <a:txBody>
                    <a:bodyPr/>
                    <a:lstStyle/>
                    <a:p>
                      <a:r>
                        <a:rPr lang="zh-CN" altLang="en-US" sz="1600" kern="1200" dirty="0" smtClean="0">
                          <a:solidFill>
                            <a:schemeClr val="dk1"/>
                          </a:solidFill>
                          <a:latin typeface="+mn-lt"/>
                          <a:ea typeface="+mn-ea"/>
                          <a:cs typeface="+mn-cs"/>
                        </a:rPr>
                        <a:t>包括在幻灯片内（不限于）</a:t>
                      </a:r>
                    </a:p>
                  </a:txBody>
                  <a:tcPr/>
                </a:tc>
                <a:tc>
                  <a:txBody>
                    <a:bodyPr/>
                    <a:lstStyle/>
                    <a:p>
                      <a:r>
                        <a:rPr lang="zh-CN" altLang="en-US" sz="1600" kern="1200" dirty="0" smtClean="0">
                          <a:solidFill>
                            <a:schemeClr val="dk1"/>
                          </a:solidFill>
                          <a:latin typeface="+mn-lt"/>
                          <a:ea typeface="+mn-ea"/>
                          <a:cs typeface="+mn-cs"/>
                        </a:rPr>
                        <a:t>备注信息（不限于）</a:t>
                      </a:r>
                    </a:p>
                  </a:txBody>
                  <a:tcPr/>
                </a:tc>
              </a:tr>
              <a:tr h="370840">
                <a:tc>
                  <a:txBody>
                    <a:bodyPr/>
                    <a:lstStyle/>
                    <a:p>
                      <a:pPr>
                        <a:buFont typeface="Arial" pitchFamily="34" charset="0"/>
                        <a:buChar char="•"/>
                      </a:pPr>
                      <a:r>
                        <a:rPr lang="zh-CN" altLang="en-US" sz="1400" b="1" kern="1200" dirty="0" smtClean="0">
                          <a:solidFill>
                            <a:schemeClr val="dk1"/>
                          </a:solidFill>
                          <a:latin typeface="+mn-lt"/>
                          <a:ea typeface="+mn-ea"/>
                          <a:cs typeface="+mn-cs"/>
                        </a:rPr>
                        <a:t>调查方法</a:t>
                      </a:r>
                    </a:p>
                  </a:txBody>
                  <a:tcPr/>
                </a:tc>
                <a:tc rowSpan="3">
                  <a:txBody>
                    <a:bodyPr/>
                    <a:lstStyle/>
                    <a:p>
                      <a:r>
                        <a:rPr lang="zh-CN" altLang="en-US" sz="1400" kern="1200" dirty="0" smtClean="0">
                          <a:solidFill>
                            <a:schemeClr val="dk1"/>
                          </a:solidFill>
                          <a:latin typeface="+mn-lt"/>
                          <a:ea typeface="+mn-ea"/>
                          <a:cs typeface="+mn-cs"/>
                        </a:rPr>
                        <a:t>针对目标客户使用什么调查方法进行调查。</a:t>
                      </a:r>
                    </a:p>
                  </a:txBody>
                  <a:tcPr/>
                </a:tc>
              </a:tr>
              <a:tr h="370840">
                <a:tc>
                  <a:txBody>
                    <a:bodyPr/>
                    <a:lstStyle/>
                    <a:p>
                      <a:pPr>
                        <a:buFont typeface="Arial" pitchFamily="34" charset="0"/>
                        <a:buChar char="•"/>
                      </a:pPr>
                      <a:r>
                        <a:rPr lang="zh-CN" altLang="en-US" sz="1400" b="1" kern="1200" dirty="0" smtClean="0">
                          <a:solidFill>
                            <a:schemeClr val="dk1"/>
                          </a:solidFill>
                          <a:latin typeface="+mn-lt"/>
                          <a:ea typeface="+mn-ea"/>
                          <a:cs typeface="+mn-cs"/>
                        </a:rPr>
                        <a:t>调查对象</a:t>
                      </a:r>
                    </a:p>
                  </a:txBody>
                  <a:tcPr/>
                </a:tc>
                <a:tc vMerge="1">
                  <a:txBody>
                    <a:bodyPr/>
                    <a:lstStyle/>
                    <a:p>
                      <a:endParaRPr lang="zh-CN" altLang="en-US" sz="1400" kern="1200" dirty="0" smtClean="0">
                        <a:solidFill>
                          <a:schemeClr val="dk1"/>
                        </a:solidFill>
                        <a:latin typeface="+mn-lt"/>
                        <a:ea typeface="+mn-ea"/>
                        <a:cs typeface="+mn-cs"/>
                      </a:endParaRPr>
                    </a:p>
                  </a:txBody>
                  <a:tcPr/>
                </a:tc>
              </a:tr>
              <a:tr h="370840">
                <a:tc>
                  <a:txBody>
                    <a:bodyPr/>
                    <a:lstStyle/>
                    <a:p>
                      <a:pPr>
                        <a:buFont typeface="Arial" pitchFamily="34" charset="0"/>
                        <a:buChar char="•"/>
                      </a:pPr>
                      <a:r>
                        <a:rPr lang="zh-CN" altLang="en-US" sz="1400" b="1" kern="1200" dirty="0" smtClean="0">
                          <a:solidFill>
                            <a:schemeClr val="dk1"/>
                          </a:solidFill>
                          <a:latin typeface="+mn-lt"/>
                          <a:ea typeface="+mn-ea"/>
                          <a:cs typeface="+mn-cs"/>
                        </a:rPr>
                        <a:t>简要阐述调查结果，包括市场需求，目标客户需求以及竞争对手情况。</a:t>
                      </a:r>
                    </a:p>
                  </a:txBody>
                  <a:tcPr/>
                </a:tc>
                <a:tc vMerge="1">
                  <a:txBody>
                    <a:bodyPr/>
                    <a:lstStyle/>
                    <a:p>
                      <a:endParaRPr lang="zh-CN" altLang="en-US" sz="1400" kern="1200" dirty="0" smtClean="0">
                        <a:solidFill>
                          <a:schemeClr val="dk1"/>
                        </a:solidFill>
                        <a:latin typeface="+mn-lt"/>
                        <a:ea typeface="+mn-ea"/>
                        <a:cs typeface="+mn-cs"/>
                      </a:endParaRPr>
                    </a:p>
                  </a:txBody>
                  <a:tcPr/>
                </a:tc>
              </a:tr>
            </a:tbl>
          </a:graphicData>
        </a:graphic>
      </p:graphicFrame>
      <p:sp>
        <p:nvSpPr>
          <p:cNvPr id="5" name="矩形 4"/>
          <p:cNvSpPr/>
          <p:nvPr/>
        </p:nvSpPr>
        <p:spPr>
          <a:xfrm>
            <a:off x="2555776" y="5013176"/>
            <a:ext cx="4283545" cy="338554"/>
          </a:xfrm>
          <a:prstGeom prst="rect">
            <a:avLst/>
          </a:prstGeom>
        </p:spPr>
        <p:txBody>
          <a:bodyPr wrap="none">
            <a:spAutoFit/>
          </a:bodyPr>
          <a:lstStyle/>
          <a:p>
            <a:pPr lvl="0" algn="ctr"/>
            <a:r>
              <a:rPr lang="zh-CN" altLang="en-US" u="sng" dirty="0" smtClean="0">
                <a:latin typeface="+mn-ea"/>
                <a:ea typeface="+mn-ea"/>
              </a:rPr>
              <a:t>注意</a:t>
            </a:r>
            <a:r>
              <a:rPr lang="zh-CN" altLang="en-US" dirty="0" smtClean="0">
                <a:latin typeface="+mn-ea"/>
                <a:ea typeface="+mn-ea"/>
              </a:rPr>
              <a:t>：</a:t>
            </a:r>
            <a:r>
              <a:rPr lang="zh-CN" altLang="en-US" b="1" dirty="0" smtClean="0">
                <a:latin typeface="+mn-ea"/>
                <a:ea typeface="+mn-ea"/>
              </a:rPr>
              <a:t>字体加粗必选项</a:t>
            </a:r>
            <a:r>
              <a:rPr lang="en-US" altLang="zh-CN" b="1" dirty="0" smtClean="0">
                <a:latin typeface="+mn-ea"/>
                <a:ea typeface="+mn-ea"/>
              </a:rPr>
              <a:t>  </a:t>
            </a:r>
            <a:r>
              <a:rPr lang="zh-CN" altLang="en-US" dirty="0" smtClean="0">
                <a:latin typeface="+mn-ea"/>
                <a:ea typeface="+mn-ea"/>
              </a:rPr>
              <a:t>字体不加粗为可选项</a:t>
            </a:r>
            <a:endParaRPr lang="en-US" altLang="zh-CN" i="1" dirty="0" smtClean="0">
              <a:latin typeface="+mn-ea"/>
              <a:ea typeface="+mn-ea"/>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a:t>
            </a:r>
            <a:r>
              <a:rPr lang="zh-CN" altLang="en-US" dirty="0"/>
              <a:t>市场调查</a:t>
            </a:r>
            <a:r>
              <a:rPr lang="en-US" altLang="zh-CN" dirty="0" smtClean="0"/>
              <a:t>】</a:t>
            </a:r>
            <a:endParaRPr lang="zh-CN" altLang="en-US" dirty="0"/>
          </a:p>
        </p:txBody>
      </p:sp>
      <p:sp>
        <p:nvSpPr>
          <p:cNvPr id="4" name="内容占位符 3"/>
          <p:cNvSpPr>
            <a:spLocks noGrp="1"/>
          </p:cNvSpPr>
          <p:nvPr>
            <p:ph idx="1"/>
          </p:nvPr>
        </p:nvSpPr>
        <p:spPr/>
        <p:txBody>
          <a:bodyPr/>
          <a:lstStyle/>
          <a:p>
            <a:endParaRPr lang="zh-CN" altLang="en-US"/>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爆炸形 1 1"/>
          <p:cNvSpPr/>
          <p:nvPr/>
        </p:nvSpPr>
        <p:spPr>
          <a:xfrm>
            <a:off x="5940152" y="0"/>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此页幻灯片无需展示，可删除或者隐藏，只讲述！</a:t>
            </a:r>
            <a:endParaRPr lang="zh-CN" altLang="en-US" dirty="0"/>
          </a:p>
        </p:txBody>
      </p:sp>
      <p:sp>
        <p:nvSpPr>
          <p:cNvPr id="3" name="TextBox 2"/>
          <p:cNvSpPr txBox="1"/>
          <p:nvPr/>
        </p:nvSpPr>
        <p:spPr>
          <a:xfrm>
            <a:off x="683568" y="908720"/>
            <a:ext cx="4536504" cy="461665"/>
          </a:xfrm>
          <a:prstGeom prst="rect">
            <a:avLst/>
          </a:prstGeom>
          <a:noFill/>
        </p:spPr>
        <p:txBody>
          <a:bodyPr wrap="square" rtlCol="0">
            <a:spAutoFit/>
          </a:bodyPr>
          <a:lstStyle/>
          <a:p>
            <a:r>
              <a:rPr lang="en-US" altLang="zh-CN" sz="2400" dirty="0" smtClean="0"/>
              <a:t>【</a:t>
            </a:r>
            <a:r>
              <a:rPr lang="zh-CN" altLang="en-US" sz="2400" dirty="0" smtClean="0"/>
              <a:t>市场分析</a:t>
            </a:r>
            <a:r>
              <a:rPr lang="en-US" altLang="zh-CN" sz="2400" dirty="0" smtClean="0"/>
              <a:t>】</a:t>
            </a:r>
            <a:endParaRPr lang="zh-CN" altLang="en-US" sz="2400" dirty="0"/>
          </a:p>
        </p:txBody>
      </p:sp>
      <p:graphicFrame>
        <p:nvGraphicFramePr>
          <p:cNvPr id="4" name="表格 3"/>
          <p:cNvGraphicFramePr>
            <a:graphicFrameLocks noGrp="1"/>
          </p:cNvGraphicFramePr>
          <p:nvPr/>
        </p:nvGraphicFramePr>
        <p:xfrm>
          <a:off x="1187624" y="1988840"/>
          <a:ext cx="6096000" cy="3241040"/>
        </p:xfrm>
        <a:graphic>
          <a:graphicData uri="http://schemas.openxmlformats.org/drawingml/2006/table">
            <a:tbl>
              <a:tblPr firstRow="1" bandRow="1">
                <a:tableStyleId>{5C22544A-7EE6-4342-B048-85BDC9FD1C3A}</a:tableStyleId>
              </a:tblPr>
              <a:tblGrid>
                <a:gridCol w="3048000"/>
                <a:gridCol w="3048000"/>
              </a:tblGrid>
              <a:tr h="370840">
                <a:tc gridSpan="2">
                  <a:txBody>
                    <a:bodyPr/>
                    <a:lstStyle/>
                    <a:p>
                      <a:pPr algn="ctr"/>
                      <a:r>
                        <a:rPr lang="zh-CN" altLang="en-US" dirty="0" smtClean="0"/>
                        <a:t>这张幻灯片的目的</a:t>
                      </a:r>
                      <a:endParaRPr lang="zh-CN" altLang="en-US" dirty="0"/>
                    </a:p>
                  </a:txBody>
                  <a:tcPr/>
                </a:tc>
                <a:tc hMerge="1">
                  <a:txBody>
                    <a:bodyPr/>
                    <a:lstStyle/>
                    <a:p>
                      <a:endParaRPr lang="zh-CN" altLang="en-US" dirty="0"/>
                    </a:p>
                  </a:txBody>
                  <a:tcPr/>
                </a:tc>
              </a:tr>
              <a:tr h="370840">
                <a:tc gridSpan="2">
                  <a:txBody>
                    <a:bodyPr/>
                    <a:lstStyle/>
                    <a:p>
                      <a:r>
                        <a:rPr lang="zh-CN" altLang="en-US" sz="1400" dirty="0" smtClean="0"/>
                        <a:t>这张幻灯片需要有以下几个方面的阐述：</a:t>
                      </a:r>
                      <a:r>
                        <a:rPr lang="en-US" altLang="zh-CN" sz="1400" dirty="0" smtClean="0"/>
                        <a:t>1</a:t>
                      </a:r>
                      <a:r>
                        <a:rPr lang="zh-CN" altLang="en-US" sz="1400" dirty="0" smtClean="0"/>
                        <a:t>、证明你的创业项目具有实际市场；</a:t>
                      </a:r>
                      <a:r>
                        <a:rPr lang="en-US" altLang="zh-CN" sz="1400" dirty="0" smtClean="0"/>
                        <a:t>2</a:t>
                      </a:r>
                      <a:r>
                        <a:rPr lang="zh-CN" altLang="en-US" sz="1400" dirty="0" smtClean="0"/>
                        <a:t>、解释你的商业模式（你如何赚钱）并且说明其是有利可图的；</a:t>
                      </a:r>
                      <a:r>
                        <a:rPr lang="en-US" altLang="zh-CN" sz="1400" dirty="0" smtClean="0"/>
                        <a:t>3</a:t>
                      </a:r>
                      <a:r>
                        <a:rPr lang="zh-CN" altLang="en-US" sz="1400" dirty="0" smtClean="0"/>
                        <a:t>、对竞争对手分析。</a:t>
                      </a:r>
                      <a:endParaRPr lang="zh-CN" altLang="en-US" sz="1400" dirty="0"/>
                    </a:p>
                  </a:txBody>
                  <a:tcPr/>
                </a:tc>
                <a:tc hMerge="1">
                  <a:txBody>
                    <a:bodyPr/>
                    <a:lstStyle/>
                    <a:p>
                      <a:endParaRPr lang="zh-CN" altLang="en-US" dirty="0"/>
                    </a:p>
                  </a:txBody>
                  <a:tcPr/>
                </a:tc>
              </a:tr>
              <a:tr h="370840">
                <a:tc>
                  <a:txBody>
                    <a:bodyPr/>
                    <a:lstStyle/>
                    <a:p>
                      <a:r>
                        <a:rPr lang="zh-CN" altLang="en-US" sz="1600" kern="1200" dirty="0" smtClean="0">
                          <a:solidFill>
                            <a:schemeClr val="dk1"/>
                          </a:solidFill>
                          <a:latin typeface="+mn-lt"/>
                          <a:ea typeface="+mn-ea"/>
                          <a:cs typeface="+mn-cs"/>
                        </a:rPr>
                        <a:t>包括在幻灯片内（不限于）</a:t>
                      </a:r>
                    </a:p>
                  </a:txBody>
                  <a:tcPr/>
                </a:tc>
                <a:tc>
                  <a:txBody>
                    <a:bodyPr/>
                    <a:lstStyle/>
                    <a:p>
                      <a:r>
                        <a:rPr lang="zh-CN" altLang="en-US" sz="1600" kern="1200" dirty="0" smtClean="0">
                          <a:solidFill>
                            <a:schemeClr val="dk1"/>
                          </a:solidFill>
                          <a:latin typeface="+mn-lt"/>
                          <a:ea typeface="+mn-ea"/>
                          <a:cs typeface="+mn-cs"/>
                        </a:rPr>
                        <a:t>备注信息（不限于）</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400" b="1" kern="1200" dirty="0" smtClean="0">
                          <a:solidFill>
                            <a:schemeClr val="dk1"/>
                          </a:solidFill>
                          <a:latin typeface="+mn-lt"/>
                          <a:ea typeface="+mn-ea"/>
                          <a:cs typeface="+mn-cs"/>
                        </a:rPr>
                        <a:t>根据调查结果分析公司的目标客户群及其需求和特征。</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400" kern="1200" dirty="0" smtClean="0">
                          <a:solidFill>
                            <a:schemeClr val="dk1"/>
                          </a:solidFill>
                          <a:latin typeface="+mn-lt"/>
                          <a:ea typeface="+mn-ea"/>
                          <a:cs typeface="+mn-cs"/>
                        </a:rPr>
                        <a:t>客户调查和其他市场调研。</a:t>
                      </a:r>
                      <a:endParaRPr lang="en-US" altLang="zh-CN" sz="1400" kern="1200" dirty="0" smtClean="0">
                        <a:solidFill>
                          <a:schemeClr val="dk1"/>
                        </a:solidFill>
                        <a:latin typeface="+mn-lt"/>
                        <a:ea typeface="+mn-ea"/>
                        <a:cs typeface="+mn-cs"/>
                      </a:endParaRPr>
                    </a:p>
                    <a:p>
                      <a:pPr>
                        <a:buFont typeface="Arial" pitchFamily="34" charset="0"/>
                        <a:buChar char="•"/>
                      </a:pPr>
                      <a:endParaRPr lang="zh-CN" altLang="en-US" sz="1400" kern="1200" dirty="0" smtClean="0">
                        <a:solidFill>
                          <a:schemeClr val="dk1"/>
                        </a:solidFill>
                        <a:latin typeface="+mn-lt"/>
                        <a:ea typeface="+mn-ea"/>
                        <a:cs typeface="+mn-cs"/>
                      </a:endParaRPr>
                    </a:p>
                  </a:txBody>
                  <a:tcPr/>
                </a:tc>
              </a:tr>
              <a:tr h="731520">
                <a:tc>
                  <a:txBody>
                    <a:bodyPr/>
                    <a:lstStyle/>
                    <a:p>
                      <a:pPr>
                        <a:buFont typeface="Arial" pitchFamily="34" charset="0"/>
                        <a:buChar char="•"/>
                      </a:pPr>
                      <a:r>
                        <a:rPr lang="zh-CN" altLang="zh-CN" sz="1400" b="1" kern="1200" dirty="0" smtClean="0">
                          <a:solidFill>
                            <a:schemeClr val="dk1"/>
                          </a:solidFill>
                          <a:latin typeface="+mn-lt"/>
                          <a:ea typeface="+mn-ea"/>
                          <a:cs typeface="+mn-cs"/>
                        </a:rPr>
                        <a:t>确定公司的目标市场的</a:t>
                      </a:r>
                      <a:r>
                        <a:rPr lang="zh-CN" altLang="en-US" sz="1400" b="1" kern="1200" dirty="0" smtClean="0">
                          <a:solidFill>
                            <a:schemeClr val="dk1"/>
                          </a:solidFill>
                          <a:latin typeface="+mn-lt"/>
                          <a:ea typeface="+mn-ea"/>
                          <a:cs typeface="+mn-cs"/>
                        </a:rPr>
                        <a:t>规模大小、</a:t>
                      </a:r>
                      <a:r>
                        <a:rPr lang="zh-CN" altLang="zh-CN" sz="1400" b="1" kern="1200" dirty="0" smtClean="0">
                          <a:solidFill>
                            <a:schemeClr val="dk1"/>
                          </a:solidFill>
                          <a:latin typeface="+mn-lt"/>
                          <a:ea typeface="+mn-ea"/>
                          <a:cs typeface="+mn-cs"/>
                        </a:rPr>
                        <a:t>区域，阐述该区域的人口、地理、购买力等特征。</a:t>
                      </a:r>
                      <a:endParaRPr lang="zh-CN" altLang="en-US" sz="1400" b="1" kern="1200" dirty="0" smtClean="0">
                        <a:solidFill>
                          <a:schemeClr val="dk1"/>
                        </a:solidFill>
                        <a:latin typeface="+mn-lt"/>
                        <a:ea typeface="+mn-ea"/>
                        <a:cs typeface="+mn-cs"/>
                      </a:endParaRPr>
                    </a:p>
                  </a:txBody>
                  <a:tcPr/>
                </a:tc>
                <a:tc>
                  <a:txBody>
                    <a:bodyPr/>
                    <a:lstStyle/>
                    <a:p>
                      <a:pPr>
                        <a:buFont typeface="Arial" pitchFamily="34" charset="0"/>
                        <a:buChar char="•"/>
                      </a:pPr>
                      <a:r>
                        <a:rPr lang="zh-CN" altLang="en-US" sz="1400" kern="1200" dirty="0" smtClean="0">
                          <a:solidFill>
                            <a:schemeClr val="dk1"/>
                          </a:solidFill>
                          <a:latin typeface="+mn-lt"/>
                          <a:ea typeface="+mn-ea"/>
                          <a:cs typeface="+mn-cs"/>
                        </a:rPr>
                        <a:t>所在行业的规模大小及特点。</a:t>
                      </a:r>
                    </a:p>
                  </a:txBody>
                  <a:tcPr/>
                </a:tc>
              </a:tr>
              <a:tr h="370840">
                <a:tc>
                  <a:txBody>
                    <a:bodyPr/>
                    <a:lstStyle/>
                    <a:p>
                      <a:pPr marL="0" lvl="0" algn="l" defTabSz="914400" rtl="0" eaLnBrk="1" latinLnBrk="0" hangingPunct="1">
                        <a:buFont typeface="Arial" pitchFamily="34" charset="0"/>
                        <a:buChar char="•"/>
                      </a:pPr>
                      <a:r>
                        <a:rPr lang="zh-CN" altLang="zh-CN" sz="1400" b="1" kern="1200" dirty="0" smtClean="0">
                          <a:solidFill>
                            <a:schemeClr val="dk1"/>
                          </a:solidFill>
                          <a:latin typeface="+mn-lt"/>
                          <a:ea typeface="+mn-ea"/>
                          <a:cs typeface="+mn-cs"/>
                        </a:rPr>
                        <a:t>目标市场的大小阐述你的业务有利可图</a:t>
                      </a:r>
                      <a:endParaRPr lang="zh-CN" altLang="zh-CN" sz="1400" b="1" kern="1200" dirty="0">
                        <a:solidFill>
                          <a:schemeClr val="dk1"/>
                        </a:solidFill>
                        <a:latin typeface="+mn-lt"/>
                        <a:ea typeface="+mn-ea"/>
                        <a:cs typeface="+mn-cs"/>
                      </a:endParaRPr>
                    </a:p>
                  </a:txBody>
                  <a:tcPr/>
                </a:tc>
                <a:tc>
                  <a:txBody>
                    <a:bodyPr/>
                    <a:lstStyle/>
                    <a:p>
                      <a:endParaRPr lang="zh-CN" altLang="en-US" sz="1400" kern="1200" dirty="0" smtClean="0">
                        <a:solidFill>
                          <a:schemeClr val="dk1"/>
                        </a:solidFill>
                        <a:latin typeface="+mn-lt"/>
                        <a:ea typeface="+mn-ea"/>
                        <a:cs typeface="+mn-cs"/>
                      </a:endParaRPr>
                    </a:p>
                  </a:txBody>
                  <a:tcPr/>
                </a:tc>
              </a:tr>
            </a:tbl>
          </a:graphicData>
        </a:graphic>
      </p:graphicFrame>
      <p:sp>
        <p:nvSpPr>
          <p:cNvPr id="5" name="矩形 4"/>
          <p:cNvSpPr/>
          <p:nvPr/>
        </p:nvSpPr>
        <p:spPr>
          <a:xfrm>
            <a:off x="2555776" y="5589240"/>
            <a:ext cx="4283545" cy="338554"/>
          </a:xfrm>
          <a:prstGeom prst="rect">
            <a:avLst/>
          </a:prstGeom>
        </p:spPr>
        <p:txBody>
          <a:bodyPr wrap="none">
            <a:spAutoFit/>
          </a:bodyPr>
          <a:lstStyle/>
          <a:p>
            <a:pPr lvl="0" algn="ctr"/>
            <a:r>
              <a:rPr lang="zh-CN" altLang="en-US" u="sng" dirty="0" smtClean="0">
                <a:latin typeface="+mn-ea"/>
                <a:ea typeface="+mn-ea"/>
              </a:rPr>
              <a:t>注意</a:t>
            </a:r>
            <a:r>
              <a:rPr lang="zh-CN" altLang="en-US" dirty="0" smtClean="0">
                <a:latin typeface="+mn-ea"/>
                <a:ea typeface="+mn-ea"/>
              </a:rPr>
              <a:t>：</a:t>
            </a:r>
            <a:r>
              <a:rPr lang="zh-CN" altLang="en-US" b="1" dirty="0" smtClean="0">
                <a:latin typeface="+mn-ea"/>
                <a:ea typeface="+mn-ea"/>
              </a:rPr>
              <a:t>字体加粗必选项</a:t>
            </a:r>
            <a:r>
              <a:rPr lang="en-US" altLang="zh-CN" b="1" dirty="0" smtClean="0">
                <a:latin typeface="+mn-ea"/>
                <a:ea typeface="+mn-ea"/>
              </a:rPr>
              <a:t>  </a:t>
            </a:r>
            <a:r>
              <a:rPr lang="zh-CN" altLang="en-US" dirty="0" smtClean="0">
                <a:latin typeface="+mn-ea"/>
                <a:ea typeface="+mn-ea"/>
              </a:rPr>
              <a:t>字体不加粗为可选项</a:t>
            </a:r>
            <a:endParaRPr lang="en-US" altLang="zh-CN" i="1" dirty="0" smtClean="0">
              <a:latin typeface="+mn-ea"/>
              <a:ea typeface="+mn-ea"/>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t>
            </a:r>
            <a:r>
              <a:rPr lang="zh-CN" altLang="en-US" dirty="0"/>
              <a:t>市场分析</a:t>
            </a:r>
            <a:r>
              <a:rPr lang="en-US"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爆炸形 1 3"/>
          <p:cNvSpPr/>
          <p:nvPr/>
        </p:nvSpPr>
        <p:spPr>
          <a:xfrm>
            <a:off x="6516216" y="0"/>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tLang="zh-CN" dirty="0" smtClean="0"/>
          </a:p>
          <a:p>
            <a:pPr algn="ctr"/>
            <a:r>
              <a:rPr lang="zh-CN" altLang="en-US" dirty="0" smtClean="0"/>
              <a:t>此页幻灯片无需展示，可删除或者隐藏，只讲述！</a:t>
            </a:r>
            <a:endParaRPr lang="zh-CN" altLang="en-US" dirty="0"/>
          </a:p>
        </p:txBody>
      </p:sp>
      <p:graphicFrame>
        <p:nvGraphicFramePr>
          <p:cNvPr id="5" name="表格 4"/>
          <p:cNvGraphicFramePr>
            <a:graphicFrameLocks noGrp="1"/>
          </p:cNvGraphicFramePr>
          <p:nvPr/>
        </p:nvGraphicFramePr>
        <p:xfrm>
          <a:off x="827584" y="1628800"/>
          <a:ext cx="6096000" cy="4132664"/>
        </p:xfrm>
        <a:graphic>
          <a:graphicData uri="http://schemas.openxmlformats.org/drawingml/2006/table">
            <a:tbl>
              <a:tblPr firstRow="1" bandRow="1">
                <a:tableStyleId>{5C22544A-7EE6-4342-B048-85BDC9FD1C3A}</a:tableStyleId>
              </a:tblPr>
              <a:tblGrid>
                <a:gridCol w="3048000"/>
                <a:gridCol w="3048000"/>
              </a:tblGrid>
              <a:tr h="370840">
                <a:tc gridSpan="2">
                  <a:txBody>
                    <a:bodyPr/>
                    <a:lstStyle/>
                    <a:p>
                      <a:pPr algn="ctr"/>
                      <a:r>
                        <a:rPr lang="zh-CN" altLang="en-US" dirty="0" smtClean="0"/>
                        <a:t>这张幻灯片的目的</a:t>
                      </a:r>
                      <a:endParaRPr lang="zh-CN" altLang="en-US" dirty="0"/>
                    </a:p>
                  </a:txBody>
                  <a:tcPr/>
                </a:tc>
                <a:tc hMerge="1">
                  <a:txBody>
                    <a:bodyPr/>
                    <a:lstStyle/>
                    <a:p>
                      <a:endParaRPr lang="zh-CN" altLang="en-US" dirty="0"/>
                    </a:p>
                  </a:txBody>
                  <a:tcPr/>
                </a:tc>
              </a:tr>
              <a:tr h="370840">
                <a:tc gridSpan="2">
                  <a:txBody>
                    <a:bodyPr/>
                    <a:lstStyle/>
                    <a:p>
                      <a:r>
                        <a:rPr lang="zh-CN" altLang="en-US" sz="1400" dirty="0" smtClean="0"/>
                        <a:t>这张幻灯片是说明经过市场调查，你能清楚描述直接和间接竞争对手，同时明确你的项目至少有一个特征区别于你的竞争对手。以此证明的你创业项目有市场空间。</a:t>
                      </a:r>
                      <a:endParaRPr lang="zh-CN" altLang="en-US" sz="1400" dirty="0"/>
                    </a:p>
                  </a:txBody>
                  <a:tcPr/>
                </a:tc>
                <a:tc hMerge="1">
                  <a:txBody>
                    <a:bodyPr/>
                    <a:lstStyle/>
                    <a:p>
                      <a:endParaRPr lang="zh-CN" altLang="en-US" dirty="0"/>
                    </a:p>
                  </a:txBody>
                  <a:tcPr/>
                </a:tc>
              </a:tr>
              <a:tr h="370840">
                <a:tc>
                  <a:txBody>
                    <a:bodyPr/>
                    <a:lstStyle/>
                    <a:p>
                      <a:r>
                        <a:rPr lang="zh-CN" altLang="en-US" sz="1600" kern="1200" dirty="0" smtClean="0">
                          <a:solidFill>
                            <a:schemeClr val="dk1"/>
                          </a:solidFill>
                          <a:latin typeface="+mn-lt"/>
                          <a:ea typeface="+mn-ea"/>
                          <a:cs typeface="+mn-cs"/>
                        </a:rPr>
                        <a:t>包括在幻灯片内（不限于）</a:t>
                      </a:r>
                    </a:p>
                  </a:txBody>
                  <a:tcPr/>
                </a:tc>
                <a:tc>
                  <a:txBody>
                    <a:bodyPr/>
                    <a:lstStyle/>
                    <a:p>
                      <a:r>
                        <a:rPr lang="zh-CN" altLang="en-US" sz="1600" kern="1200" dirty="0" smtClean="0">
                          <a:solidFill>
                            <a:schemeClr val="dk1"/>
                          </a:solidFill>
                          <a:latin typeface="+mn-lt"/>
                          <a:ea typeface="+mn-ea"/>
                          <a:cs typeface="+mn-cs"/>
                        </a:rPr>
                        <a:t>备注信息（不限于）</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400" b="1" kern="1200" dirty="0" smtClean="0">
                          <a:solidFill>
                            <a:schemeClr val="dk1"/>
                          </a:solidFill>
                          <a:latin typeface="+mn-lt"/>
                          <a:ea typeface="+mn-ea"/>
                          <a:cs typeface="+mn-cs"/>
                        </a:rPr>
                        <a:t>列出你的直接、间接竞争对手。</a:t>
                      </a:r>
                    </a:p>
                  </a:txBody>
                  <a:tcPr/>
                </a:tc>
                <a:tc>
                  <a:txBody>
                    <a:bodyPr/>
                    <a:lstStyle/>
                    <a:p>
                      <a:pPr>
                        <a:buFont typeface="Arial" pitchFamily="34" charset="0"/>
                        <a:buChar char="•"/>
                      </a:pPr>
                      <a:r>
                        <a:rPr lang="zh-CN" altLang="en-US" sz="1400" b="1" kern="1200" dirty="0" smtClean="0">
                          <a:solidFill>
                            <a:schemeClr val="dk1"/>
                          </a:solidFill>
                          <a:latin typeface="+mn-lt"/>
                          <a:ea typeface="+mn-ea"/>
                          <a:cs typeface="+mn-cs"/>
                        </a:rPr>
                        <a:t>描述你的直接、间接竞争对手的优势和劣势。</a:t>
                      </a:r>
                    </a:p>
                  </a:txBody>
                  <a:tcPr/>
                </a:tc>
              </a:tr>
              <a:tr h="388208">
                <a:tc>
                  <a:txBody>
                    <a:bodyPr/>
                    <a:lstStyle/>
                    <a:p>
                      <a:pPr marL="0" lvl="0" algn="l" defTabSz="914400" rtl="0" eaLnBrk="1" latinLnBrk="0" hangingPunct="1">
                        <a:buFont typeface="Arial" pitchFamily="34" charset="0"/>
                        <a:buChar char="•"/>
                      </a:pPr>
                      <a:r>
                        <a:rPr lang="zh-CN" altLang="en-US" sz="1400" b="1" kern="1200" dirty="0" smtClean="0">
                          <a:solidFill>
                            <a:schemeClr val="dk1"/>
                          </a:solidFill>
                          <a:latin typeface="+mn-lt"/>
                          <a:ea typeface="+mn-ea"/>
                          <a:cs typeface="+mn-cs"/>
                        </a:rPr>
                        <a:t>列举你的竞争优势。</a:t>
                      </a:r>
                      <a:endParaRPr lang="zh-CN" altLang="zh-CN" sz="1400" b="1" kern="1200" dirty="0">
                        <a:solidFill>
                          <a:schemeClr val="dk1"/>
                        </a:solidFill>
                        <a:latin typeface="+mn-lt"/>
                        <a:ea typeface="+mn-ea"/>
                        <a:cs typeface="+mn-cs"/>
                      </a:endParaRPr>
                    </a:p>
                  </a:txBody>
                  <a:tcPr/>
                </a:tc>
                <a:tc>
                  <a:txBody>
                    <a:bodyPr/>
                    <a:lstStyle/>
                    <a:p>
                      <a:pPr>
                        <a:buFont typeface="Arial" pitchFamily="34" charset="0"/>
                        <a:buChar char="•"/>
                      </a:pPr>
                      <a:r>
                        <a:rPr lang="zh-CN" altLang="en-US" sz="1400" b="1" kern="1200" dirty="0" smtClean="0">
                          <a:solidFill>
                            <a:schemeClr val="dk1"/>
                          </a:solidFill>
                          <a:latin typeface="+mn-lt"/>
                          <a:ea typeface="+mn-ea"/>
                          <a:cs typeface="+mn-cs"/>
                        </a:rPr>
                        <a:t>清晰描述你的竞争优势，及其如何弥补你的竞争对手产品或服务的不足。</a:t>
                      </a:r>
                    </a:p>
                  </a:txBody>
                  <a:tcPr/>
                </a:tc>
              </a:tr>
              <a:tr h="586824">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400" b="1" kern="1200" dirty="0" smtClean="0">
                          <a:solidFill>
                            <a:schemeClr val="dk1"/>
                          </a:solidFill>
                          <a:latin typeface="+mn-lt"/>
                          <a:ea typeface="+mn-ea"/>
                          <a:cs typeface="+mn-cs"/>
                        </a:rPr>
                        <a:t>能表明你的竞争对手产品不足的图片</a:t>
                      </a:r>
                      <a:r>
                        <a:rPr lang="zh-CN" altLang="en-US" sz="1400" b="1" kern="1200" dirty="0">
                          <a:solidFill>
                            <a:schemeClr val="dk1"/>
                          </a:solidFill>
                          <a:latin typeface="+mn-lt"/>
                          <a:ea typeface="+mn-ea"/>
                          <a:cs typeface="+mn-cs"/>
                        </a:rPr>
                        <a:t>。</a:t>
                      </a:r>
                      <a:endParaRPr lang="zh-CN" altLang="zh-CN" sz="1400" b="1" kern="1200" dirty="0" smtClean="0">
                        <a:solidFill>
                          <a:schemeClr val="dk1"/>
                        </a:solidFill>
                        <a:latin typeface="+mn-lt"/>
                        <a:ea typeface="+mn-ea"/>
                        <a:cs typeface="+mn-cs"/>
                      </a:endParaRPr>
                    </a:p>
                  </a:txBody>
                  <a:tcPr/>
                </a:tc>
                <a:tc>
                  <a:txBody>
                    <a:bodyPr/>
                    <a:lstStyle/>
                    <a:p>
                      <a:endParaRPr lang="zh-CN" altLang="en-US" sz="1400" kern="1200" dirty="0" smtClean="0">
                        <a:solidFill>
                          <a:schemeClr val="dk1"/>
                        </a:solidFill>
                        <a:latin typeface="+mn-lt"/>
                        <a:ea typeface="+mn-ea"/>
                        <a:cs typeface="+mn-cs"/>
                      </a:endParaRPr>
                    </a:p>
                  </a:txBody>
                  <a:tcPr/>
                </a:tc>
              </a:tr>
              <a:tr h="492595">
                <a:tc>
                  <a:txBody>
                    <a:bodyPr/>
                    <a:lstStyle/>
                    <a:p>
                      <a:pPr marL="0" lvl="0" algn="l" defTabSz="914400" rtl="0" eaLnBrk="1" latinLnBrk="0" hangingPunct="1">
                        <a:buFont typeface="Arial" pitchFamily="34" charset="0"/>
                        <a:buChar char="•"/>
                      </a:pPr>
                      <a:r>
                        <a:rPr lang="zh-CN" altLang="en-US" sz="1400" kern="1200" dirty="0" smtClean="0">
                          <a:solidFill>
                            <a:schemeClr val="dk1"/>
                          </a:solidFill>
                          <a:latin typeface="+mn-lt"/>
                          <a:ea typeface="+mn-ea"/>
                          <a:cs typeface="+mn-cs"/>
                        </a:rPr>
                        <a:t>用过你产品或体验过你服务的客户的评价。</a:t>
                      </a:r>
                      <a:endParaRPr lang="zh-CN" altLang="zh-CN" sz="1400" kern="1200" dirty="0">
                        <a:solidFill>
                          <a:schemeClr val="dk1"/>
                        </a:solidFill>
                        <a:latin typeface="+mn-lt"/>
                        <a:ea typeface="+mn-ea"/>
                        <a:cs typeface="+mn-cs"/>
                      </a:endParaRPr>
                    </a:p>
                  </a:txBody>
                  <a:tcPr/>
                </a:tc>
                <a:tc>
                  <a:txBody>
                    <a:bodyPr/>
                    <a:lstStyle/>
                    <a:p>
                      <a:endParaRPr lang="zh-CN" altLang="en-US" sz="1400" kern="1200" dirty="0" smtClean="0">
                        <a:solidFill>
                          <a:schemeClr val="dk1"/>
                        </a:solidFill>
                        <a:latin typeface="+mn-lt"/>
                        <a:ea typeface="+mn-ea"/>
                        <a:cs typeface="+mn-cs"/>
                      </a:endParaRPr>
                    </a:p>
                  </a:txBody>
                  <a:tcPr/>
                </a:tc>
              </a:tr>
              <a:tr h="505378">
                <a:tc>
                  <a:txBody>
                    <a:bodyPr/>
                    <a:lstStyle/>
                    <a:p>
                      <a:pPr marL="0" lvl="0" algn="l" defTabSz="914400" rtl="0" eaLnBrk="1" latinLnBrk="0" hangingPunct="1">
                        <a:buFont typeface="Arial" pitchFamily="34" charset="0"/>
                        <a:buChar char="•"/>
                      </a:pPr>
                      <a:r>
                        <a:rPr lang="zh-CN" altLang="en-US" sz="1400" kern="1200" dirty="0" smtClean="0">
                          <a:solidFill>
                            <a:schemeClr val="dk1"/>
                          </a:solidFill>
                          <a:latin typeface="+mn-lt"/>
                          <a:ea typeface="+mn-ea"/>
                          <a:cs typeface="+mn-cs"/>
                        </a:rPr>
                        <a:t>用过你产品或体验过你服务的客户的投诉。</a:t>
                      </a:r>
                      <a:endParaRPr lang="zh-CN" altLang="zh-CN" sz="1400" kern="1200" dirty="0">
                        <a:solidFill>
                          <a:schemeClr val="dk1"/>
                        </a:solidFill>
                        <a:latin typeface="+mn-lt"/>
                        <a:ea typeface="+mn-ea"/>
                        <a:cs typeface="+mn-cs"/>
                      </a:endParaRPr>
                    </a:p>
                  </a:txBody>
                  <a:tcPr/>
                </a:tc>
                <a:tc>
                  <a:txBody>
                    <a:bodyPr/>
                    <a:lstStyle/>
                    <a:p>
                      <a:endParaRPr lang="zh-CN" altLang="en-US" sz="1400" kern="1200" dirty="0" smtClean="0">
                        <a:solidFill>
                          <a:schemeClr val="dk1"/>
                        </a:solidFill>
                        <a:latin typeface="+mn-lt"/>
                        <a:ea typeface="+mn-ea"/>
                        <a:cs typeface="+mn-cs"/>
                      </a:endParaRPr>
                    </a:p>
                  </a:txBody>
                  <a:tcPr/>
                </a:tc>
              </a:tr>
            </a:tbl>
          </a:graphicData>
        </a:graphic>
      </p:graphicFrame>
      <p:sp>
        <p:nvSpPr>
          <p:cNvPr id="6" name="TextBox 5"/>
          <p:cNvSpPr txBox="1"/>
          <p:nvPr/>
        </p:nvSpPr>
        <p:spPr>
          <a:xfrm>
            <a:off x="683568" y="908720"/>
            <a:ext cx="4536504" cy="461665"/>
          </a:xfrm>
          <a:prstGeom prst="rect">
            <a:avLst/>
          </a:prstGeom>
          <a:noFill/>
        </p:spPr>
        <p:txBody>
          <a:bodyPr wrap="square" rtlCol="0">
            <a:spAutoFit/>
          </a:bodyPr>
          <a:lstStyle/>
          <a:p>
            <a:r>
              <a:rPr lang="en-US" altLang="zh-CN" sz="2400" dirty="0" smtClean="0"/>
              <a:t>【</a:t>
            </a:r>
            <a:r>
              <a:rPr lang="zh-CN" altLang="en-US" sz="2400" dirty="0" smtClean="0"/>
              <a:t>竞争者分析</a:t>
            </a:r>
            <a:r>
              <a:rPr lang="en-US" altLang="zh-CN" sz="2400" dirty="0" smtClean="0"/>
              <a:t>&amp;</a:t>
            </a:r>
            <a:r>
              <a:rPr lang="zh-CN" altLang="en-US" sz="2400" dirty="0" smtClean="0"/>
              <a:t>核心竞争优势</a:t>
            </a:r>
            <a:r>
              <a:rPr lang="en-US" altLang="zh-CN" sz="2400" dirty="0" smtClean="0"/>
              <a:t>】</a:t>
            </a:r>
            <a:endParaRPr lang="zh-CN" altLang="en-US" sz="2400" dirty="0"/>
          </a:p>
        </p:txBody>
      </p:sp>
      <p:sp>
        <p:nvSpPr>
          <p:cNvPr id="7" name="矩形 6"/>
          <p:cNvSpPr/>
          <p:nvPr/>
        </p:nvSpPr>
        <p:spPr>
          <a:xfrm>
            <a:off x="2627784" y="5877272"/>
            <a:ext cx="4283545" cy="338554"/>
          </a:xfrm>
          <a:prstGeom prst="rect">
            <a:avLst/>
          </a:prstGeom>
        </p:spPr>
        <p:txBody>
          <a:bodyPr wrap="none">
            <a:spAutoFit/>
          </a:bodyPr>
          <a:lstStyle/>
          <a:p>
            <a:pPr lvl="0" algn="ctr"/>
            <a:r>
              <a:rPr lang="zh-CN" altLang="en-US" u="sng" dirty="0" smtClean="0">
                <a:latin typeface="+mn-ea"/>
                <a:ea typeface="+mn-ea"/>
              </a:rPr>
              <a:t>注意</a:t>
            </a:r>
            <a:r>
              <a:rPr lang="zh-CN" altLang="en-US" dirty="0" smtClean="0">
                <a:latin typeface="+mn-ea"/>
                <a:ea typeface="+mn-ea"/>
              </a:rPr>
              <a:t>：</a:t>
            </a:r>
            <a:r>
              <a:rPr lang="zh-CN" altLang="en-US" b="1" dirty="0" smtClean="0">
                <a:latin typeface="+mn-ea"/>
                <a:ea typeface="+mn-ea"/>
              </a:rPr>
              <a:t>字体加粗必选项</a:t>
            </a:r>
            <a:r>
              <a:rPr lang="en-US" altLang="zh-CN" b="1" dirty="0" smtClean="0">
                <a:latin typeface="+mn-ea"/>
                <a:ea typeface="+mn-ea"/>
              </a:rPr>
              <a:t>  </a:t>
            </a:r>
            <a:r>
              <a:rPr lang="zh-CN" altLang="en-US" dirty="0" smtClean="0">
                <a:latin typeface="+mn-ea"/>
                <a:ea typeface="+mn-ea"/>
              </a:rPr>
              <a:t>字体不加粗为可选项</a:t>
            </a:r>
            <a:endParaRPr lang="en-US" altLang="zh-CN" i="1" dirty="0" smtClean="0">
              <a:latin typeface="+mn-ea"/>
              <a:ea typeface="+mn-ea"/>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t>
            </a:r>
            <a:r>
              <a:rPr lang="zh-CN" altLang="en-US" dirty="0"/>
              <a:t>竞争者分析</a:t>
            </a:r>
            <a:r>
              <a:rPr lang="en-US" altLang="zh-CN" dirty="0"/>
              <a:t>&amp;</a:t>
            </a:r>
            <a:r>
              <a:rPr lang="zh-CN" altLang="en-US" dirty="0"/>
              <a:t>核心竞争优势</a:t>
            </a:r>
            <a:r>
              <a:rPr lang="en-US"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爆炸形 1 3"/>
          <p:cNvSpPr/>
          <p:nvPr/>
        </p:nvSpPr>
        <p:spPr>
          <a:xfrm>
            <a:off x="5940152" y="0"/>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tLang="zh-CN" dirty="0" smtClean="0"/>
          </a:p>
          <a:p>
            <a:pPr algn="ctr"/>
            <a:r>
              <a:rPr lang="zh-CN" altLang="en-US" dirty="0" smtClean="0"/>
              <a:t>此页幻灯片无需展示，可删除或者隐藏，只讲述！</a:t>
            </a:r>
            <a:endParaRPr lang="zh-CN" altLang="en-US" dirty="0"/>
          </a:p>
        </p:txBody>
      </p:sp>
      <p:sp>
        <p:nvSpPr>
          <p:cNvPr id="6" name="TextBox 5"/>
          <p:cNvSpPr txBox="1"/>
          <p:nvPr/>
        </p:nvSpPr>
        <p:spPr>
          <a:xfrm>
            <a:off x="683568" y="908720"/>
            <a:ext cx="4536504" cy="461665"/>
          </a:xfrm>
          <a:prstGeom prst="rect">
            <a:avLst/>
          </a:prstGeom>
          <a:noFill/>
        </p:spPr>
        <p:txBody>
          <a:bodyPr wrap="square" rtlCol="0">
            <a:spAutoFit/>
          </a:bodyPr>
          <a:lstStyle/>
          <a:p>
            <a:r>
              <a:rPr lang="en-US" altLang="zh-CN" sz="2400" dirty="0" smtClean="0"/>
              <a:t>【</a:t>
            </a:r>
            <a:r>
              <a:rPr lang="zh-CN" altLang="en-US" sz="2400" dirty="0" smtClean="0"/>
              <a:t>经营目标</a:t>
            </a:r>
            <a:r>
              <a:rPr lang="en-US" altLang="zh-CN" sz="2400" dirty="0" smtClean="0"/>
              <a:t>】</a:t>
            </a:r>
            <a:endParaRPr lang="zh-CN" altLang="en-US" sz="2400" dirty="0"/>
          </a:p>
        </p:txBody>
      </p:sp>
      <p:graphicFrame>
        <p:nvGraphicFramePr>
          <p:cNvPr id="8" name="表格 7"/>
          <p:cNvGraphicFramePr>
            <a:graphicFrameLocks noGrp="1"/>
          </p:cNvGraphicFramePr>
          <p:nvPr/>
        </p:nvGraphicFramePr>
        <p:xfrm>
          <a:off x="1259632" y="2276872"/>
          <a:ext cx="6096000" cy="110236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zh-CN" altLang="en-US" sz="1600" kern="1200" dirty="0" smtClean="0">
                          <a:solidFill>
                            <a:schemeClr val="bg1"/>
                          </a:solidFill>
                          <a:latin typeface="+mn-lt"/>
                          <a:ea typeface="+mn-ea"/>
                          <a:cs typeface="+mn-cs"/>
                        </a:rPr>
                        <a:t>包括在幻灯片内（不限于）</a:t>
                      </a:r>
                    </a:p>
                  </a:txBody>
                  <a:tcPr/>
                </a:tc>
                <a:tc>
                  <a:txBody>
                    <a:bodyPr/>
                    <a:lstStyle/>
                    <a:p>
                      <a:r>
                        <a:rPr lang="zh-CN" altLang="en-US" sz="1600" kern="1200" dirty="0" smtClean="0">
                          <a:solidFill>
                            <a:schemeClr val="bg1"/>
                          </a:solidFill>
                          <a:latin typeface="+mn-lt"/>
                          <a:ea typeface="+mn-ea"/>
                          <a:cs typeface="+mn-cs"/>
                        </a:rPr>
                        <a:t>备注信息（不限于）</a:t>
                      </a:r>
                    </a:p>
                  </a:txBody>
                  <a:tcPr/>
                </a:tc>
              </a:tr>
              <a:tr h="370840">
                <a:tc>
                  <a:txBody>
                    <a:bodyPr/>
                    <a:lstStyle/>
                    <a:p>
                      <a:pPr marL="231775" marR="0" lvl="0" indent="-231775" algn="l" defTabSz="914400" rtl="0" eaLnBrk="1" fontAlgn="base" latinLnBrk="0" hangingPunct="1">
                        <a:lnSpc>
                          <a:spcPct val="100000"/>
                        </a:lnSpc>
                        <a:spcBef>
                          <a:spcPct val="0"/>
                        </a:spcBef>
                        <a:spcAft>
                          <a:spcPct val="0"/>
                        </a:spcAft>
                        <a:buClrTx/>
                        <a:buSzTx/>
                        <a:buFont typeface="Arial" pitchFamily="34" charset="0"/>
                        <a:buChar char="•"/>
                        <a:tabLst/>
                        <a:defRPr/>
                      </a:pPr>
                      <a:r>
                        <a:rPr lang="zh-CN" altLang="en-US" sz="1400" b="1" kern="1200" dirty="0" smtClean="0">
                          <a:solidFill>
                            <a:schemeClr val="dk1"/>
                          </a:solidFill>
                          <a:latin typeface="+mn-lt"/>
                          <a:ea typeface="+mn-ea"/>
                          <a:cs typeface="+mn-cs"/>
                        </a:rPr>
                        <a:t>公司</a:t>
                      </a:r>
                      <a:r>
                        <a:rPr lang="zh-CN" altLang="zh-CN" sz="1400" b="1" kern="1200" dirty="0" smtClean="0">
                          <a:solidFill>
                            <a:schemeClr val="dk1"/>
                          </a:solidFill>
                          <a:latin typeface="+mn-lt"/>
                          <a:ea typeface="+mn-ea"/>
                          <a:cs typeface="+mn-cs"/>
                        </a:rPr>
                        <a:t>短期目标（</a:t>
                      </a:r>
                      <a:r>
                        <a:rPr lang="en-US" altLang="zh-CN" sz="1400" b="1" kern="1200" dirty="0" smtClean="0">
                          <a:solidFill>
                            <a:schemeClr val="dk1"/>
                          </a:solidFill>
                          <a:latin typeface="+mn-lt"/>
                          <a:ea typeface="+mn-ea"/>
                          <a:cs typeface="+mn-cs"/>
                        </a:rPr>
                        <a:t>1-2</a:t>
                      </a:r>
                      <a:r>
                        <a:rPr lang="zh-CN" altLang="zh-CN" sz="1400" b="1" kern="1200" dirty="0" smtClean="0">
                          <a:solidFill>
                            <a:schemeClr val="dk1"/>
                          </a:solidFill>
                          <a:latin typeface="+mn-lt"/>
                          <a:ea typeface="+mn-ea"/>
                          <a:cs typeface="+mn-cs"/>
                        </a:rPr>
                        <a:t>年）</a:t>
                      </a:r>
                      <a:endParaRPr lang="en-US" altLang="zh-CN" sz="1400" b="1" kern="1200" dirty="0" smtClean="0">
                        <a:solidFill>
                          <a:schemeClr val="dk1"/>
                        </a:solidFill>
                        <a:latin typeface="+mn-lt"/>
                        <a:ea typeface="+mn-ea"/>
                        <a:cs typeface="+mn-cs"/>
                      </a:endParaRPr>
                    </a:p>
                    <a:p>
                      <a:pPr marL="231775" marR="0" lvl="0" indent="-231775" algn="l" defTabSz="914400" rtl="0" eaLnBrk="1" fontAlgn="base" latinLnBrk="0" hangingPunct="1">
                        <a:lnSpc>
                          <a:spcPct val="100000"/>
                        </a:lnSpc>
                        <a:spcBef>
                          <a:spcPct val="0"/>
                        </a:spcBef>
                        <a:spcAft>
                          <a:spcPct val="0"/>
                        </a:spcAft>
                        <a:buClrTx/>
                        <a:buSzTx/>
                        <a:buFont typeface="Arial" pitchFamily="34" charset="0"/>
                        <a:buChar char="•"/>
                        <a:tabLst/>
                        <a:defRPr/>
                      </a:pPr>
                      <a:r>
                        <a:rPr lang="zh-CN" altLang="en-US" sz="1400" b="1" kern="1200" dirty="0" smtClean="0">
                          <a:solidFill>
                            <a:schemeClr val="dk1"/>
                          </a:solidFill>
                          <a:latin typeface="+mn-lt"/>
                          <a:ea typeface="+mn-ea"/>
                          <a:cs typeface="+mn-cs"/>
                        </a:rPr>
                        <a:t>公司长期目标（</a:t>
                      </a:r>
                      <a:r>
                        <a:rPr lang="en-US" altLang="zh-CN" sz="1400" b="1" kern="1200" dirty="0" smtClean="0">
                          <a:solidFill>
                            <a:schemeClr val="dk1"/>
                          </a:solidFill>
                          <a:latin typeface="+mn-lt"/>
                          <a:ea typeface="+mn-ea"/>
                          <a:cs typeface="+mn-cs"/>
                        </a:rPr>
                        <a:t>3-5</a:t>
                      </a:r>
                      <a:r>
                        <a:rPr lang="zh-CN" altLang="en-US" sz="1400" b="1" kern="1200" dirty="0" smtClean="0">
                          <a:solidFill>
                            <a:schemeClr val="dk1"/>
                          </a:solidFill>
                          <a:latin typeface="+mn-lt"/>
                          <a:ea typeface="+mn-ea"/>
                          <a:cs typeface="+mn-cs"/>
                        </a:rPr>
                        <a:t>年）</a:t>
                      </a:r>
                      <a:endParaRPr lang="zh-CN" altLang="zh-CN" sz="1400" b="1" kern="1200" dirty="0" smtClean="0">
                        <a:solidFill>
                          <a:schemeClr val="dk1"/>
                        </a:solidFill>
                        <a:latin typeface="+mn-lt"/>
                        <a:ea typeface="+mn-ea"/>
                        <a:cs typeface="+mn-cs"/>
                      </a:endParaRPr>
                    </a:p>
                    <a:p>
                      <a:pPr marL="231775" marR="0" lvl="0" indent="-231775"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altLang="zh-CN" sz="1400" b="1" u="none" strike="noStrike" cap="none" normalizeH="0" baseline="0" dirty="0" smtClean="0">
                        <a:ln>
                          <a:noFill/>
                        </a:ln>
                        <a:effectLst/>
                      </a:endParaRPr>
                    </a:p>
                  </a:txBody>
                  <a:tcPr/>
                </a:tc>
                <a:tc>
                  <a:txBody>
                    <a:bodyPr/>
                    <a:lstStyle/>
                    <a:p>
                      <a:pPr>
                        <a:buFont typeface="Arial" pitchFamily="34" charset="0"/>
                        <a:buChar char="•"/>
                      </a:pPr>
                      <a:r>
                        <a:rPr kumimoji="0" lang="zh-CN" altLang="en-US" sz="1400" b="1" u="none" strike="noStrike" kern="1200" cap="none" normalizeH="0" baseline="0" dirty="0" smtClean="0">
                          <a:ln>
                            <a:noFill/>
                          </a:ln>
                          <a:solidFill>
                            <a:schemeClr val="dk1"/>
                          </a:solidFill>
                          <a:effectLst/>
                          <a:latin typeface="+mn-lt"/>
                          <a:ea typeface="+mn-ea"/>
                          <a:cs typeface="+mn-cs"/>
                        </a:rPr>
                        <a:t>阐述你</a:t>
                      </a:r>
                      <a:r>
                        <a:rPr lang="zh-CN" altLang="zh-CN" sz="1400" b="1" kern="1200" dirty="0" smtClean="0">
                          <a:solidFill>
                            <a:schemeClr val="dk1"/>
                          </a:solidFill>
                          <a:latin typeface="+mn-lt"/>
                          <a:ea typeface="+mn-ea"/>
                          <a:cs typeface="+mn-cs"/>
                        </a:rPr>
                        <a:t>打算如何实现该目标？</a:t>
                      </a:r>
                      <a:endParaRPr kumimoji="0" lang="zh-CN" altLang="en-US" sz="1400" b="1" u="none" strike="noStrike" kern="1200" cap="none" normalizeH="0" baseline="0" dirty="0" smtClean="0">
                        <a:ln>
                          <a:noFill/>
                        </a:ln>
                        <a:solidFill>
                          <a:schemeClr val="dk1"/>
                        </a:solidFill>
                        <a:effectLst/>
                        <a:latin typeface="+mn-lt"/>
                        <a:ea typeface="+mn-ea"/>
                        <a:cs typeface="+mn-cs"/>
                      </a:endParaRPr>
                    </a:p>
                  </a:txBody>
                  <a:tcPr/>
                </a:tc>
              </a:tr>
            </a:tbl>
          </a:graphicData>
        </a:graphic>
      </p:graphicFrame>
      <p:sp>
        <p:nvSpPr>
          <p:cNvPr id="5" name="矩形 4"/>
          <p:cNvSpPr/>
          <p:nvPr/>
        </p:nvSpPr>
        <p:spPr>
          <a:xfrm>
            <a:off x="2339752" y="3717032"/>
            <a:ext cx="4283545" cy="338554"/>
          </a:xfrm>
          <a:prstGeom prst="rect">
            <a:avLst/>
          </a:prstGeom>
        </p:spPr>
        <p:txBody>
          <a:bodyPr wrap="none">
            <a:spAutoFit/>
          </a:bodyPr>
          <a:lstStyle/>
          <a:p>
            <a:pPr lvl="0" algn="ctr"/>
            <a:r>
              <a:rPr lang="zh-CN" altLang="en-US" u="sng" dirty="0" smtClean="0">
                <a:latin typeface="+mn-ea"/>
                <a:ea typeface="+mn-ea"/>
              </a:rPr>
              <a:t>注意</a:t>
            </a:r>
            <a:r>
              <a:rPr lang="zh-CN" altLang="en-US" dirty="0" smtClean="0">
                <a:latin typeface="+mn-ea"/>
                <a:ea typeface="+mn-ea"/>
              </a:rPr>
              <a:t>：</a:t>
            </a:r>
            <a:r>
              <a:rPr lang="zh-CN" altLang="en-US" b="1" dirty="0" smtClean="0">
                <a:latin typeface="+mn-ea"/>
                <a:ea typeface="+mn-ea"/>
              </a:rPr>
              <a:t>字体加粗必选项</a:t>
            </a:r>
            <a:r>
              <a:rPr lang="en-US" altLang="zh-CN" b="1" dirty="0" smtClean="0">
                <a:latin typeface="+mn-ea"/>
                <a:ea typeface="+mn-ea"/>
              </a:rPr>
              <a:t>  </a:t>
            </a:r>
            <a:r>
              <a:rPr lang="zh-CN" altLang="en-US" dirty="0" smtClean="0">
                <a:latin typeface="+mn-ea"/>
                <a:ea typeface="+mn-ea"/>
              </a:rPr>
              <a:t>字体不加粗为可选项</a:t>
            </a:r>
            <a:endParaRPr lang="en-US" altLang="zh-CN" i="1" dirty="0" smtClean="0">
              <a:latin typeface="+mn-ea"/>
              <a:ea typeface="+mn-ea"/>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t>
            </a:r>
            <a:r>
              <a:rPr lang="zh-CN" altLang="en-US" dirty="0"/>
              <a:t>经营目标</a:t>
            </a:r>
            <a:r>
              <a:rPr lang="en-US" altLang="zh-CN" dirty="0" smtClean="0"/>
              <a:t>】</a:t>
            </a:r>
            <a:endParaRPr lang="zh-CN" altLang="en-US" dirty="0"/>
          </a:p>
        </p:txBody>
      </p:sp>
      <p:sp>
        <p:nvSpPr>
          <p:cNvPr id="3" name="内容占位符 2"/>
          <p:cNvSpPr>
            <a:spLocks noGrp="1"/>
          </p:cNvSpPr>
          <p:nvPr>
            <p:ph idx="1"/>
          </p:nvPr>
        </p:nvSpPr>
        <p:spPr/>
        <p:txBody>
          <a:bodyPr/>
          <a:lstStyle/>
          <a:p>
            <a:endParaRPr lang="zh-CN" altLang="en-US"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爆炸形 1 3"/>
          <p:cNvSpPr/>
          <p:nvPr/>
        </p:nvSpPr>
        <p:spPr>
          <a:xfrm>
            <a:off x="6444208" y="0"/>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tLang="zh-CN" dirty="0" smtClean="0"/>
          </a:p>
          <a:p>
            <a:pPr algn="ctr"/>
            <a:r>
              <a:rPr lang="zh-CN" altLang="en-US" dirty="0" smtClean="0"/>
              <a:t>此页幻灯片无需展示，可删除或者隐藏，只讲述！</a:t>
            </a:r>
            <a:endParaRPr lang="zh-CN" altLang="en-US" dirty="0"/>
          </a:p>
        </p:txBody>
      </p:sp>
      <p:graphicFrame>
        <p:nvGraphicFramePr>
          <p:cNvPr id="5" name="表格 4"/>
          <p:cNvGraphicFramePr>
            <a:graphicFrameLocks noGrp="1"/>
          </p:cNvGraphicFramePr>
          <p:nvPr/>
        </p:nvGraphicFramePr>
        <p:xfrm>
          <a:off x="971600" y="1700808"/>
          <a:ext cx="6096000" cy="3639408"/>
        </p:xfrm>
        <a:graphic>
          <a:graphicData uri="http://schemas.openxmlformats.org/drawingml/2006/table">
            <a:tbl>
              <a:tblPr firstRow="1" bandRow="1">
                <a:tableStyleId>{5C22544A-7EE6-4342-B048-85BDC9FD1C3A}</a:tableStyleId>
              </a:tblPr>
              <a:tblGrid>
                <a:gridCol w="3048000"/>
                <a:gridCol w="3048000"/>
              </a:tblGrid>
              <a:tr h="370840">
                <a:tc gridSpan="2">
                  <a:txBody>
                    <a:bodyPr/>
                    <a:lstStyle/>
                    <a:p>
                      <a:pPr algn="ctr"/>
                      <a:r>
                        <a:rPr lang="zh-CN" altLang="en-US" dirty="0" smtClean="0"/>
                        <a:t>这张幻灯片的目的</a:t>
                      </a:r>
                      <a:endParaRPr lang="zh-CN" altLang="en-US" dirty="0"/>
                    </a:p>
                  </a:txBody>
                  <a:tcPr/>
                </a:tc>
                <a:tc hMerge="1">
                  <a:txBody>
                    <a:bodyPr/>
                    <a:lstStyle/>
                    <a:p>
                      <a:endParaRPr lang="zh-CN" altLang="en-US" dirty="0"/>
                    </a:p>
                  </a:txBody>
                  <a:tcPr/>
                </a:tc>
              </a:tr>
              <a:tr h="370840">
                <a:tc gridSpan="2">
                  <a:txBody>
                    <a:bodyPr/>
                    <a:lstStyle/>
                    <a:p>
                      <a:r>
                        <a:rPr lang="zh-CN" altLang="en-US" sz="1400" dirty="0" smtClean="0"/>
                        <a:t>这张幻灯片是展示你计划如何在你的目标市场的目标客户中推广和销售你的产品或服务。你需要阐述你是如何识别客户、向客户推销产品以及如何留住客户的。</a:t>
                      </a:r>
                      <a:endParaRPr lang="zh-CN" altLang="en-US" sz="1400" dirty="0"/>
                    </a:p>
                  </a:txBody>
                  <a:tcPr/>
                </a:tc>
                <a:tc hMerge="1">
                  <a:txBody>
                    <a:bodyPr/>
                    <a:lstStyle/>
                    <a:p>
                      <a:endParaRPr lang="zh-CN" altLang="en-US" dirty="0"/>
                    </a:p>
                  </a:txBody>
                  <a:tcPr/>
                </a:tc>
              </a:tr>
              <a:tr h="370840">
                <a:tc>
                  <a:txBody>
                    <a:bodyPr/>
                    <a:lstStyle/>
                    <a:p>
                      <a:r>
                        <a:rPr lang="zh-CN" altLang="en-US" sz="1600" kern="1200" dirty="0" smtClean="0">
                          <a:solidFill>
                            <a:schemeClr val="dk1"/>
                          </a:solidFill>
                          <a:latin typeface="+mn-lt"/>
                          <a:ea typeface="+mn-ea"/>
                          <a:cs typeface="+mn-cs"/>
                        </a:rPr>
                        <a:t>包括在幻灯片内（不限于）</a:t>
                      </a:r>
                    </a:p>
                  </a:txBody>
                  <a:tcPr/>
                </a:tc>
                <a:tc>
                  <a:txBody>
                    <a:bodyPr/>
                    <a:lstStyle/>
                    <a:p>
                      <a:r>
                        <a:rPr lang="zh-CN" altLang="en-US" sz="1600" kern="1200" dirty="0" smtClean="0">
                          <a:solidFill>
                            <a:schemeClr val="dk1"/>
                          </a:solidFill>
                          <a:latin typeface="+mn-lt"/>
                          <a:ea typeface="+mn-ea"/>
                          <a:cs typeface="+mn-cs"/>
                        </a:rPr>
                        <a:t>备注信息（不限于）</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400" b="1" kern="1200" dirty="0" smtClean="0">
                          <a:solidFill>
                            <a:schemeClr val="dk1"/>
                          </a:solidFill>
                          <a:latin typeface="+mn-lt"/>
                          <a:ea typeface="+mn-ea"/>
                          <a:cs typeface="+mn-cs"/>
                        </a:rPr>
                        <a:t>描述你的营销推广方式</a:t>
                      </a:r>
                    </a:p>
                  </a:txBody>
                  <a:tcPr/>
                </a:tc>
                <a:tc rowSpan="5">
                  <a:txBody>
                    <a:bodyPr/>
                    <a:lstStyle/>
                    <a:p>
                      <a:pPr>
                        <a:buFont typeface="Arial" pitchFamily="34" charset="0"/>
                        <a:buChar char="•"/>
                      </a:pPr>
                      <a:r>
                        <a:rPr lang="zh-CN" altLang="en-US" sz="1400" b="1" kern="1200" dirty="0" smtClean="0">
                          <a:solidFill>
                            <a:schemeClr val="dk1"/>
                          </a:solidFill>
                          <a:latin typeface="+mn-lt"/>
                          <a:ea typeface="+mn-ea"/>
                          <a:cs typeface="+mn-cs"/>
                        </a:rPr>
                        <a:t>描述</a:t>
                      </a:r>
                      <a:r>
                        <a:rPr lang="en-US" altLang="zh-CN" sz="1400" b="1" kern="1200" dirty="0" smtClean="0">
                          <a:solidFill>
                            <a:schemeClr val="dk1"/>
                          </a:solidFill>
                          <a:latin typeface="+mn-lt"/>
                          <a:ea typeface="+mn-ea"/>
                          <a:cs typeface="+mn-cs"/>
                        </a:rPr>
                        <a:t>4P</a:t>
                      </a:r>
                      <a:endParaRPr lang="zh-CN" altLang="en-US" sz="1400" b="1" kern="1200" dirty="0" smtClean="0">
                        <a:solidFill>
                          <a:schemeClr val="dk1"/>
                        </a:solidFill>
                        <a:latin typeface="+mn-lt"/>
                        <a:ea typeface="+mn-ea"/>
                        <a:cs typeface="+mn-cs"/>
                      </a:endParaRPr>
                    </a:p>
                  </a:txBody>
                  <a:tcPr/>
                </a:tc>
              </a:tr>
              <a:tr h="388208">
                <a:tc>
                  <a:txBody>
                    <a:bodyPr/>
                    <a:lstStyle/>
                    <a:p>
                      <a:pPr marL="0" lvl="0" algn="l" defTabSz="914400" rtl="0" eaLnBrk="1" latinLnBrk="0" hangingPunct="1">
                        <a:buFont typeface="Arial" pitchFamily="34" charset="0"/>
                        <a:buChar char="•"/>
                      </a:pPr>
                      <a:r>
                        <a:rPr lang="zh-CN" altLang="en-US" sz="1400" b="1" kern="1200" dirty="0" smtClean="0">
                          <a:solidFill>
                            <a:schemeClr val="dk1"/>
                          </a:solidFill>
                          <a:latin typeface="+mn-lt"/>
                          <a:ea typeface="+mn-ea"/>
                          <a:cs typeface="+mn-cs"/>
                        </a:rPr>
                        <a:t>描述你的营销计划</a:t>
                      </a:r>
                      <a:endParaRPr lang="zh-CN" altLang="zh-CN" sz="1400" b="1" kern="1200" dirty="0">
                        <a:solidFill>
                          <a:schemeClr val="dk1"/>
                        </a:solidFill>
                        <a:latin typeface="+mn-lt"/>
                        <a:ea typeface="+mn-ea"/>
                        <a:cs typeface="+mn-cs"/>
                      </a:endParaRPr>
                    </a:p>
                  </a:txBody>
                  <a:tcPr/>
                </a:tc>
                <a:tc vMerge="1">
                  <a:txBody>
                    <a:bodyPr/>
                    <a:lstStyle/>
                    <a:p>
                      <a:endParaRPr lang="zh-CN" altLang="en-US" sz="1400" kern="1200" dirty="0" smtClean="0">
                        <a:solidFill>
                          <a:schemeClr val="dk1"/>
                        </a:solidFill>
                        <a:latin typeface="+mn-lt"/>
                        <a:ea typeface="+mn-ea"/>
                        <a:cs typeface="+mn-cs"/>
                      </a:endParaRPr>
                    </a:p>
                  </a:txBody>
                  <a:tcPr/>
                </a:tc>
              </a:tr>
              <a:tr h="360040">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400" kern="1200" dirty="0" smtClean="0">
                          <a:solidFill>
                            <a:schemeClr val="dk1"/>
                          </a:solidFill>
                          <a:latin typeface="+mn-lt"/>
                          <a:ea typeface="+mn-ea"/>
                          <a:cs typeface="+mn-cs"/>
                        </a:rPr>
                        <a:t>网上销售平台的截屏图片</a:t>
                      </a:r>
                      <a:endParaRPr lang="zh-CN" altLang="zh-CN" sz="1400" kern="1200" dirty="0" smtClean="0">
                        <a:solidFill>
                          <a:schemeClr val="dk1"/>
                        </a:solidFill>
                        <a:latin typeface="+mn-lt"/>
                        <a:ea typeface="+mn-ea"/>
                        <a:cs typeface="+mn-cs"/>
                      </a:endParaRPr>
                    </a:p>
                    <a:p>
                      <a:pPr marL="0" lvl="0" algn="l" defTabSz="914400" rtl="0" eaLnBrk="1" latinLnBrk="0" hangingPunct="1">
                        <a:buFont typeface="Arial" pitchFamily="34" charset="0"/>
                        <a:buChar char="•"/>
                      </a:pPr>
                      <a:endParaRPr lang="zh-CN" altLang="zh-CN" sz="1400" kern="1200" dirty="0">
                        <a:solidFill>
                          <a:schemeClr val="dk1"/>
                        </a:solidFill>
                        <a:latin typeface="+mn-lt"/>
                        <a:ea typeface="+mn-ea"/>
                        <a:cs typeface="+mn-cs"/>
                      </a:endParaRPr>
                    </a:p>
                  </a:txBody>
                  <a:tcPr/>
                </a:tc>
                <a:tc vMerge="1">
                  <a:txBody>
                    <a:bodyPr/>
                    <a:lstStyle/>
                    <a:p>
                      <a:endParaRPr lang="zh-CN" altLang="en-US" sz="1400" kern="1200" dirty="0" smtClean="0">
                        <a:solidFill>
                          <a:schemeClr val="dk1"/>
                        </a:solidFill>
                        <a:latin typeface="+mn-lt"/>
                        <a:ea typeface="+mn-ea"/>
                        <a:cs typeface="+mn-cs"/>
                      </a:endParaRPr>
                    </a:p>
                  </a:txBody>
                  <a:tcPr/>
                </a:tc>
              </a:tr>
              <a:tr h="370840">
                <a:tc>
                  <a:txBody>
                    <a:bodyPr/>
                    <a:lstStyle/>
                    <a:p>
                      <a:pPr marL="0" lvl="0" algn="l" defTabSz="914400" rtl="0" eaLnBrk="1" latinLnBrk="0" hangingPunct="1">
                        <a:buFont typeface="Arial" pitchFamily="34" charset="0"/>
                        <a:buChar char="•"/>
                      </a:pPr>
                      <a:r>
                        <a:rPr lang="zh-CN" altLang="en-US" sz="1400" kern="1200" dirty="0" smtClean="0">
                          <a:solidFill>
                            <a:schemeClr val="dk1"/>
                          </a:solidFill>
                          <a:latin typeface="+mn-lt"/>
                          <a:ea typeface="+mn-ea"/>
                          <a:cs typeface="+mn-cs"/>
                        </a:rPr>
                        <a:t>视频或者照片描述你与顾客的交流、互动</a:t>
                      </a:r>
                      <a:endParaRPr lang="zh-CN" altLang="zh-CN" sz="1400" kern="1200" dirty="0">
                        <a:solidFill>
                          <a:schemeClr val="dk1"/>
                        </a:solidFill>
                        <a:latin typeface="+mn-lt"/>
                        <a:ea typeface="+mn-ea"/>
                        <a:cs typeface="+mn-cs"/>
                      </a:endParaRPr>
                    </a:p>
                  </a:txBody>
                  <a:tcPr/>
                </a:tc>
                <a:tc vMerge="1">
                  <a:txBody>
                    <a:bodyPr/>
                    <a:lstStyle/>
                    <a:p>
                      <a:endParaRPr lang="zh-CN" altLang="en-US" sz="1400" kern="1200" dirty="0" smtClean="0">
                        <a:solidFill>
                          <a:schemeClr val="dk1"/>
                        </a:solidFill>
                        <a:latin typeface="+mn-lt"/>
                        <a:ea typeface="+mn-ea"/>
                        <a:cs typeface="+mn-cs"/>
                      </a:endParaRPr>
                    </a:p>
                  </a:txBody>
                  <a:tcPr/>
                </a:tc>
              </a:tr>
              <a:tr h="370840">
                <a:tc>
                  <a:txBody>
                    <a:bodyPr/>
                    <a:lstStyle/>
                    <a:p>
                      <a:pPr marL="0" lvl="0" algn="l" defTabSz="914400" rtl="0" eaLnBrk="1" latinLnBrk="0" hangingPunct="1">
                        <a:buFont typeface="Arial" pitchFamily="34" charset="0"/>
                        <a:buChar char="•"/>
                      </a:pPr>
                      <a:r>
                        <a:rPr lang="zh-CN" altLang="en-US" sz="1400" kern="1200" dirty="0" smtClean="0">
                          <a:solidFill>
                            <a:schemeClr val="dk1"/>
                          </a:solidFill>
                          <a:latin typeface="+mn-lt"/>
                          <a:ea typeface="+mn-ea"/>
                          <a:cs typeface="+mn-cs"/>
                        </a:rPr>
                        <a:t>列举几个你营销广告例子</a:t>
                      </a:r>
                      <a:endParaRPr lang="zh-CN" altLang="zh-CN" sz="1400" kern="1200" dirty="0">
                        <a:solidFill>
                          <a:schemeClr val="dk1"/>
                        </a:solidFill>
                        <a:latin typeface="+mn-lt"/>
                        <a:ea typeface="+mn-ea"/>
                        <a:cs typeface="+mn-cs"/>
                      </a:endParaRPr>
                    </a:p>
                  </a:txBody>
                  <a:tcPr/>
                </a:tc>
                <a:tc vMerge="1">
                  <a:txBody>
                    <a:bodyPr/>
                    <a:lstStyle/>
                    <a:p>
                      <a:endParaRPr lang="zh-CN" altLang="en-US" sz="1400" kern="1200" dirty="0" smtClean="0">
                        <a:solidFill>
                          <a:schemeClr val="dk1"/>
                        </a:solidFill>
                        <a:latin typeface="+mn-lt"/>
                        <a:ea typeface="+mn-ea"/>
                        <a:cs typeface="+mn-cs"/>
                      </a:endParaRPr>
                    </a:p>
                  </a:txBody>
                  <a:tcPr/>
                </a:tc>
              </a:tr>
            </a:tbl>
          </a:graphicData>
        </a:graphic>
      </p:graphicFrame>
      <p:sp>
        <p:nvSpPr>
          <p:cNvPr id="6" name="TextBox 5"/>
          <p:cNvSpPr txBox="1"/>
          <p:nvPr/>
        </p:nvSpPr>
        <p:spPr>
          <a:xfrm>
            <a:off x="683568" y="908720"/>
            <a:ext cx="4536504" cy="461665"/>
          </a:xfrm>
          <a:prstGeom prst="rect">
            <a:avLst/>
          </a:prstGeom>
          <a:noFill/>
        </p:spPr>
        <p:txBody>
          <a:bodyPr wrap="square" rtlCol="0">
            <a:spAutoFit/>
          </a:bodyPr>
          <a:lstStyle/>
          <a:p>
            <a:r>
              <a:rPr lang="en-US" altLang="zh-CN" sz="2400" dirty="0" smtClean="0"/>
              <a:t>【</a:t>
            </a:r>
            <a:r>
              <a:rPr lang="zh-CN" altLang="en-US" sz="2400" dirty="0" smtClean="0"/>
              <a:t>营销计划</a:t>
            </a:r>
            <a:r>
              <a:rPr lang="en-US" altLang="zh-CN" sz="2400" dirty="0" smtClean="0"/>
              <a:t>】</a:t>
            </a:r>
            <a:endParaRPr lang="zh-CN" altLang="en-US" sz="2400" dirty="0"/>
          </a:p>
        </p:txBody>
      </p:sp>
      <p:sp>
        <p:nvSpPr>
          <p:cNvPr id="7" name="矩形 6"/>
          <p:cNvSpPr/>
          <p:nvPr/>
        </p:nvSpPr>
        <p:spPr>
          <a:xfrm>
            <a:off x="2627784" y="5661248"/>
            <a:ext cx="4283545" cy="338554"/>
          </a:xfrm>
          <a:prstGeom prst="rect">
            <a:avLst/>
          </a:prstGeom>
        </p:spPr>
        <p:txBody>
          <a:bodyPr wrap="none">
            <a:spAutoFit/>
          </a:bodyPr>
          <a:lstStyle/>
          <a:p>
            <a:pPr lvl="0" algn="ctr"/>
            <a:r>
              <a:rPr lang="zh-CN" altLang="en-US" u="sng" dirty="0" smtClean="0">
                <a:latin typeface="+mn-ea"/>
                <a:ea typeface="+mn-ea"/>
              </a:rPr>
              <a:t>注意</a:t>
            </a:r>
            <a:r>
              <a:rPr lang="zh-CN" altLang="en-US" dirty="0" smtClean="0">
                <a:latin typeface="+mn-ea"/>
                <a:ea typeface="+mn-ea"/>
              </a:rPr>
              <a:t>：</a:t>
            </a:r>
            <a:r>
              <a:rPr lang="zh-CN" altLang="en-US" b="1" dirty="0" smtClean="0">
                <a:latin typeface="+mn-ea"/>
                <a:ea typeface="+mn-ea"/>
              </a:rPr>
              <a:t>字体加粗必选项</a:t>
            </a:r>
            <a:r>
              <a:rPr lang="en-US" altLang="zh-CN" b="1" dirty="0" smtClean="0">
                <a:latin typeface="+mn-ea"/>
                <a:ea typeface="+mn-ea"/>
              </a:rPr>
              <a:t>  </a:t>
            </a:r>
            <a:r>
              <a:rPr lang="zh-CN" altLang="en-US" dirty="0" smtClean="0">
                <a:latin typeface="+mn-ea"/>
                <a:ea typeface="+mn-ea"/>
              </a:rPr>
              <a:t>字体不加粗为可选项</a:t>
            </a:r>
            <a:endParaRPr lang="en-US" altLang="zh-CN" i="1" dirty="0" smtClean="0">
              <a:latin typeface="+mn-ea"/>
              <a:ea typeface="+mn-ea"/>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t>
            </a:r>
            <a:r>
              <a:rPr lang="zh-CN" altLang="en-US" dirty="0"/>
              <a:t>营销策略</a:t>
            </a:r>
            <a:r>
              <a:rPr lang="en-US"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611560" y="1772816"/>
            <a:ext cx="8143932" cy="579967"/>
          </a:xfrm>
          <a:prstGeom prst="rect">
            <a:avLst/>
          </a:prstGeom>
          <a:noFill/>
        </p:spPr>
        <p:txBody>
          <a:bodyPr wrap="square" rtlCol="0">
            <a:spAutoFit/>
          </a:bodyPr>
          <a:lstStyle/>
          <a:p>
            <a:pPr>
              <a:lnSpc>
                <a:spcPct val="150000"/>
              </a:lnSpc>
            </a:pPr>
            <a:r>
              <a:rPr lang="en-US" altLang="zh-CN" sz="2400" dirty="0" smtClean="0">
                <a:latin typeface="Times New Roman" pitchFamily="18" charset="0"/>
                <a:cs typeface="Times New Roman" pitchFamily="18" charset="0"/>
              </a:rPr>
              <a:t>      </a:t>
            </a:r>
          </a:p>
        </p:txBody>
      </p:sp>
      <p:sp>
        <p:nvSpPr>
          <p:cNvPr id="4" name="TextBox 3"/>
          <p:cNvSpPr txBox="1"/>
          <p:nvPr/>
        </p:nvSpPr>
        <p:spPr>
          <a:xfrm>
            <a:off x="899592" y="1340768"/>
            <a:ext cx="7128792" cy="461665"/>
          </a:xfrm>
          <a:prstGeom prst="rect">
            <a:avLst/>
          </a:prstGeom>
          <a:noFill/>
        </p:spPr>
        <p:txBody>
          <a:bodyPr wrap="square" rtlCol="0">
            <a:spAutoFit/>
          </a:bodyPr>
          <a:lstStyle/>
          <a:p>
            <a:pPr algn="ctr"/>
            <a:r>
              <a:rPr lang="en-US" altLang="zh-CN" sz="2400" dirty="0" smtClean="0"/>
              <a:t>【</a:t>
            </a:r>
            <a:r>
              <a:rPr lang="zh-CN" altLang="en-US" sz="2400" dirty="0" smtClean="0"/>
              <a:t>创业项目名称</a:t>
            </a:r>
            <a:r>
              <a:rPr lang="en-US" altLang="zh-CN" sz="2400" dirty="0" smtClean="0"/>
              <a:t>】</a:t>
            </a:r>
            <a:endParaRPr lang="zh-CN" altLang="en-US" sz="2400" dirty="0"/>
          </a:p>
        </p:txBody>
      </p:sp>
      <p:sp>
        <p:nvSpPr>
          <p:cNvPr id="5" name="爆炸形 1 4"/>
          <p:cNvSpPr/>
          <p:nvPr/>
        </p:nvSpPr>
        <p:spPr>
          <a:xfrm>
            <a:off x="6228184" y="332656"/>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此页幻灯片无需展示，可删除或者隐藏，只讲述！</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4258689774"/>
              </p:ext>
            </p:extLst>
          </p:nvPr>
        </p:nvGraphicFramePr>
        <p:xfrm>
          <a:off x="1475656" y="2708920"/>
          <a:ext cx="6096000" cy="1920240"/>
        </p:xfrm>
        <a:graphic>
          <a:graphicData uri="http://schemas.openxmlformats.org/drawingml/2006/table">
            <a:tbl>
              <a:tblPr firstRow="1" bandRow="1">
                <a:solidFill>
                  <a:srgbClr val="1E96C9"/>
                </a:solidFill>
                <a:tableStyleId>{5C22544A-7EE6-4342-B048-85BDC9FD1C3A}</a:tableStyleId>
              </a:tblPr>
              <a:tblGrid>
                <a:gridCol w="3048000"/>
                <a:gridCol w="3048000"/>
              </a:tblGrid>
              <a:tr h="370840">
                <a:tc gridSpan="2">
                  <a:txBody>
                    <a:bodyPr/>
                    <a:lstStyle/>
                    <a:p>
                      <a:pPr algn="ctr"/>
                      <a:r>
                        <a:rPr lang="zh-CN" altLang="en-US" dirty="0" smtClean="0"/>
                        <a:t>这张幻灯片需要表达的信息</a:t>
                      </a:r>
                      <a:endParaRPr lang="zh-CN" altLang="en-US" dirty="0"/>
                    </a:p>
                  </a:txBody>
                  <a:tcPr/>
                </a:tc>
                <a:tc hMerge="1">
                  <a:txBody>
                    <a:bodyPr/>
                    <a:lstStyle/>
                    <a:p>
                      <a:endParaRPr lang="zh-CN" altLang="en-US" dirty="0"/>
                    </a:p>
                  </a:txBody>
                  <a:tcPr/>
                </a:tc>
              </a:tr>
              <a:tr h="370840">
                <a:tc gridSpan="2">
                  <a:txBody>
                    <a:bodyPr/>
                    <a:lstStyle/>
                    <a:p>
                      <a:r>
                        <a:rPr lang="zh-CN" altLang="en-US" sz="1600" dirty="0" smtClean="0"/>
                        <a:t>当你展示的时候，这张幻灯片是你对评委和观众的补充说明。</a:t>
                      </a:r>
                      <a:endParaRPr lang="zh-CN" altLang="en-US" sz="1600" dirty="0"/>
                    </a:p>
                  </a:txBody>
                  <a:tcPr/>
                </a:tc>
                <a:tc hMerge="1">
                  <a:txBody>
                    <a:bodyPr/>
                    <a:lstStyle/>
                    <a:p>
                      <a:endParaRPr lang="zh-CN" altLang="en-US" dirty="0"/>
                    </a:p>
                  </a:txBody>
                  <a:tcPr/>
                </a:tc>
              </a:tr>
              <a:tr h="370840">
                <a:tc>
                  <a:txBody>
                    <a:bodyPr/>
                    <a:lstStyle/>
                    <a:p>
                      <a:pPr>
                        <a:buFont typeface="Arial" pitchFamily="34" charset="0"/>
                        <a:buNone/>
                      </a:pPr>
                      <a:r>
                        <a:rPr lang="zh-CN" altLang="en-US" sz="1600" kern="1200" dirty="0" smtClean="0">
                          <a:solidFill>
                            <a:schemeClr val="dk1"/>
                          </a:solidFill>
                          <a:latin typeface="+mn-lt"/>
                          <a:ea typeface="+mn-ea"/>
                          <a:cs typeface="+mn-cs"/>
                        </a:rPr>
                        <a:t>包括在幻灯片内（不限于）</a:t>
                      </a:r>
                    </a:p>
                  </a:txBody>
                  <a:tcPr/>
                </a:tc>
                <a:tc>
                  <a:txBody>
                    <a:bodyPr/>
                    <a:lstStyle/>
                    <a:p>
                      <a:r>
                        <a:rPr lang="zh-CN" altLang="en-US" sz="1600" kern="1200" dirty="0" smtClean="0">
                          <a:solidFill>
                            <a:schemeClr val="dk1"/>
                          </a:solidFill>
                          <a:latin typeface="+mn-lt"/>
                          <a:ea typeface="+mn-ea"/>
                          <a:cs typeface="+mn-cs"/>
                        </a:rPr>
                        <a:t>备注信息（不限于）</a:t>
                      </a:r>
                    </a:p>
                  </a:txBody>
                  <a:tcPr/>
                </a:tc>
              </a:tr>
              <a:tr h="370840">
                <a:tc>
                  <a:txBody>
                    <a:bodyPr/>
                    <a:lstStyle/>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企业名称</a:t>
                      </a:r>
                      <a:endParaRPr kumimoji="0" lang="en-US" altLang="zh-CN"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标志</a:t>
                      </a:r>
                      <a:endParaRPr kumimoji="0" lang="en-US" altLang="zh-CN"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口号</a:t>
                      </a:r>
                      <a:endPar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txBody>
                  <a:tcPr/>
                </a:tc>
                <a:tc>
                  <a:txBody>
                    <a:bodyPr/>
                    <a:lstStyle/>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企业名称</a:t>
                      </a:r>
                      <a:endParaRPr kumimoji="0" lang="en-US" altLang="zh-CN"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你的名字</a:t>
                      </a:r>
                      <a:endPar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口号</a:t>
                      </a:r>
                      <a:endParaRPr kumimoji="0" lang="en-US" altLang="zh-CN"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txBody>
                  <a:tcPr/>
                </a:tc>
              </a:tr>
            </a:tbl>
          </a:graphicData>
        </a:graphic>
      </p:graphicFrame>
      <p:sp>
        <p:nvSpPr>
          <p:cNvPr id="8" name="矩形 7"/>
          <p:cNvSpPr/>
          <p:nvPr/>
        </p:nvSpPr>
        <p:spPr>
          <a:xfrm>
            <a:off x="2411760" y="4797152"/>
            <a:ext cx="4283545" cy="338554"/>
          </a:xfrm>
          <a:prstGeom prst="rect">
            <a:avLst/>
          </a:prstGeom>
        </p:spPr>
        <p:txBody>
          <a:bodyPr wrap="none">
            <a:spAutoFit/>
          </a:bodyPr>
          <a:lstStyle/>
          <a:p>
            <a:pPr lvl="0" algn="ctr"/>
            <a:r>
              <a:rPr lang="zh-CN" altLang="en-US" u="sng" dirty="0" smtClean="0">
                <a:latin typeface="Calibri" panose="020F0502020204030204" pitchFamily="34" charset="0"/>
                <a:ea typeface="宋体" panose="02010600030101010101" pitchFamily="2" charset="-122"/>
              </a:rPr>
              <a:t>注意</a:t>
            </a:r>
            <a:r>
              <a:rPr lang="zh-CN" altLang="en-US" dirty="0" smtClean="0">
                <a:latin typeface="Calibri" panose="020F0502020204030204" pitchFamily="34" charset="0"/>
                <a:ea typeface="宋体" panose="02010600030101010101" pitchFamily="2" charset="-122"/>
              </a:rPr>
              <a:t>：</a:t>
            </a:r>
            <a:r>
              <a:rPr lang="zh-CN" altLang="en-US" b="1" dirty="0" smtClean="0">
                <a:latin typeface="Calibri" panose="020F0502020204030204" pitchFamily="34" charset="0"/>
                <a:ea typeface="宋体" panose="02010600030101010101" pitchFamily="2" charset="-122"/>
              </a:rPr>
              <a:t>字体加粗必选项</a:t>
            </a:r>
            <a:r>
              <a:rPr lang="en-US" altLang="zh-CN" b="1" dirty="0" smtClean="0">
                <a:latin typeface="Calibri" panose="020F0502020204030204" pitchFamily="34" charset="0"/>
                <a:ea typeface="宋体" panose="02010600030101010101" pitchFamily="2" charset="-122"/>
              </a:rPr>
              <a:t>  </a:t>
            </a:r>
            <a:r>
              <a:rPr lang="zh-CN" altLang="en-US" dirty="0" smtClean="0">
                <a:latin typeface="Calibri" panose="020F0502020204030204" pitchFamily="34" charset="0"/>
                <a:ea typeface="宋体" panose="02010600030101010101" pitchFamily="2" charset="-122"/>
              </a:rPr>
              <a:t>字体不加粗为可选项</a:t>
            </a:r>
            <a:endParaRPr lang="en-US" altLang="zh-CN" i="1" dirty="0" smtClean="0">
              <a:latin typeface="Calibri" panose="020F050202020403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爆炸形 1 3"/>
          <p:cNvSpPr/>
          <p:nvPr/>
        </p:nvSpPr>
        <p:spPr>
          <a:xfrm>
            <a:off x="5940152" y="0"/>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tLang="zh-CN" dirty="0" smtClean="0"/>
          </a:p>
          <a:p>
            <a:pPr algn="ctr"/>
            <a:r>
              <a:rPr lang="zh-CN" altLang="en-US" dirty="0" smtClean="0"/>
              <a:t>此页幻灯片无需展示，可删除或者隐藏，只讲述！</a:t>
            </a:r>
            <a:endParaRPr lang="zh-CN" altLang="en-US" dirty="0"/>
          </a:p>
        </p:txBody>
      </p:sp>
      <p:graphicFrame>
        <p:nvGraphicFramePr>
          <p:cNvPr id="5" name="表格 4"/>
          <p:cNvGraphicFramePr>
            <a:graphicFrameLocks noGrp="1"/>
          </p:cNvGraphicFramePr>
          <p:nvPr/>
        </p:nvGraphicFramePr>
        <p:xfrm>
          <a:off x="1259632" y="2276872"/>
          <a:ext cx="6096000" cy="1315720"/>
        </p:xfrm>
        <a:graphic>
          <a:graphicData uri="http://schemas.openxmlformats.org/drawingml/2006/table">
            <a:tbl>
              <a:tblPr firstRow="1" bandRow="1">
                <a:tableStyleId>{5C22544A-7EE6-4342-B048-85BDC9FD1C3A}</a:tableStyleId>
              </a:tblPr>
              <a:tblGrid>
                <a:gridCol w="6096000"/>
              </a:tblGrid>
              <a:tr h="370840">
                <a:tc>
                  <a:txBody>
                    <a:bodyPr/>
                    <a:lstStyle/>
                    <a:p>
                      <a:pPr algn="ctr"/>
                      <a:r>
                        <a:rPr lang="zh-CN" altLang="en-US" dirty="0" smtClean="0"/>
                        <a:t>以下财务内容幻灯片的目的</a:t>
                      </a:r>
                      <a:endParaRPr lang="zh-CN" altLang="en-US" dirty="0"/>
                    </a:p>
                  </a:txBody>
                  <a:tcPr/>
                </a:tc>
              </a:tr>
              <a:tr h="3708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400" b="0" i="0" kern="1200" dirty="0" smtClean="0">
                          <a:solidFill>
                            <a:schemeClr val="dk1"/>
                          </a:solidFill>
                          <a:latin typeface="+mn-lt"/>
                          <a:ea typeface="+mn-ea"/>
                          <a:cs typeface="+mn-cs"/>
                        </a:rPr>
                        <a:t>财务是赢得投资的最重要的因素，评委期望从财务分析部分来了解企业未来的收入、成本和利润，预测企业未来经营的状况，从而判断该创业项目的投资是否能获得预期的回报。请按照以下幻灯片中的表格填写财务数据，同时确保所有财务表格完整且正确。</a:t>
                      </a:r>
                      <a:endParaRPr kumimoji="0" lang="en-US" altLang="zh-CN" sz="1400" u="none" strike="noStrike" kern="1200" cap="none" normalizeH="0" baseline="0" dirty="0" smtClean="0">
                        <a:ln>
                          <a:noFill/>
                        </a:ln>
                        <a:solidFill>
                          <a:schemeClr val="dk1"/>
                        </a:solidFill>
                        <a:effectLst/>
                        <a:latin typeface="+mn-lt"/>
                        <a:ea typeface="+mn-ea"/>
                        <a:cs typeface="+mn-cs"/>
                      </a:endParaRPr>
                    </a:p>
                  </a:txBody>
                  <a:tcPr/>
                </a:tc>
              </a:tr>
            </a:tbl>
          </a:graphicData>
        </a:graphic>
      </p:graphicFrame>
      <p:sp>
        <p:nvSpPr>
          <p:cNvPr id="6" name="TextBox 5"/>
          <p:cNvSpPr txBox="1"/>
          <p:nvPr/>
        </p:nvSpPr>
        <p:spPr>
          <a:xfrm>
            <a:off x="683568" y="908720"/>
            <a:ext cx="4536504" cy="461665"/>
          </a:xfrm>
          <a:prstGeom prst="rect">
            <a:avLst/>
          </a:prstGeom>
          <a:noFill/>
        </p:spPr>
        <p:txBody>
          <a:bodyPr wrap="square" rtlCol="0">
            <a:spAutoFit/>
          </a:bodyPr>
          <a:lstStyle/>
          <a:p>
            <a:r>
              <a:rPr lang="en-US" altLang="zh-CN" sz="2400" dirty="0" smtClean="0"/>
              <a:t>【</a:t>
            </a:r>
            <a:r>
              <a:rPr lang="zh-CN" altLang="en-US" sz="2400" dirty="0" smtClean="0"/>
              <a:t>财务部分</a:t>
            </a:r>
            <a:r>
              <a:rPr lang="en-US" altLang="zh-CN" sz="2400" dirty="0" smtClean="0"/>
              <a:t>】</a:t>
            </a:r>
            <a:endParaRPr lang="zh-CN" altLang="en-US" sz="2400"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t>
            </a:r>
            <a:r>
              <a:rPr lang="zh-CN" altLang="en-US" dirty="0"/>
              <a:t>单位分析</a:t>
            </a:r>
            <a:r>
              <a:rPr lang="en-US" altLang="zh-CN" dirty="0" smtClean="0"/>
              <a:t>】</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618326379"/>
              </p:ext>
            </p:extLst>
          </p:nvPr>
        </p:nvGraphicFramePr>
        <p:xfrm>
          <a:off x="395288" y="2132856"/>
          <a:ext cx="8497192" cy="1805333"/>
        </p:xfrm>
        <a:graphic>
          <a:graphicData uri="http://schemas.openxmlformats.org/drawingml/2006/table">
            <a:tbl>
              <a:tblPr>
                <a:tableStyleId>{35758FB7-9AC5-4552-8A53-C91805E547FA}</a:tableStyleId>
              </a:tblPr>
              <a:tblGrid>
                <a:gridCol w="2340127"/>
                <a:gridCol w="2340127"/>
                <a:gridCol w="1296410"/>
                <a:gridCol w="1440160"/>
                <a:gridCol w="1080368"/>
              </a:tblGrid>
              <a:tr h="259537">
                <a:tc rowSpan="3">
                  <a:txBody>
                    <a:bodyPr/>
                    <a:lstStyle/>
                    <a:p>
                      <a:pPr indent="355600" algn="l">
                        <a:lnSpc>
                          <a:spcPct val="125000"/>
                        </a:lnSpc>
                        <a:spcBef>
                          <a:spcPts val="300"/>
                        </a:spcBef>
                        <a:spcAft>
                          <a:spcPts val="1000"/>
                        </a:spcAft>
                      </a:pPr>
                      <a:r>
                        <a:rPr lang="zh-CN" sz="1600">
                          <a:effectLst/>
                        </a:rPr>
                        <a:t>单位营业成本</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a:txBody>
                    <a:bodyPr/>
                    <a:lstStyle/>
                    <a:p>
                      <a:pPr indent="355600" algn="ctr">
                        <a:lnSpc>
                          <a:spcPct val="125000"/>
                        </a:lnSpc>
                        <a:spcBef>
                          <a:spcPts val="300"/>
                        </a:spcBef>
                        <a:spcAft>
                          <a:spcPts val="1000"/>
                        </a:spcAft>
                      </a:pPr>
                      <a:r>
                        <a:rPr lang="zh-CN" sz="1600">
                          <a:effectLst/>
                        </a:rPr>
                        <a:t>批发</a:t>
                      </a:r>
                      <a:r>
                        <a:rPr lang="en-US" sz="1600">
                          <a:effectLst/>
                        </a:rPr>
                        <a:t>&amp;</a:t>
                      </a:r>
                      <a:r>
                        <a:rPr lang="zh-CN" sz="1600">
                          <a:effectLst/>
                        </a:rPr>
                        <a:t>零售业</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gridSpan="2">
                  <a:txBody>
                    <a:bodyPr/>
                    <a:lstStyle/>
                    <a:p>
                      <a:pPr marL="1905" indent="355600" algn="ctr">
                        <a:lnSpc>
                          <a:spcPct val="125000"/>
                        </a:lnSpc>
                        <a:spcBef>
                          <a:spcPts val="300"/>
                        </a:spcBef>
                        <a:spcAft>
                          <a:spcPts val="1000"/>
                        </a:spcAft>
                      </a:pPr>
                      <a:r>
                        <a:rPr lang="zh-CN" sz="1600">
                          <a:effectLst/>
                        </a:rPr>
                        <a:t>服务</a:t>
                      </a:r>
                      <a:r>
                        <a:rPr lang="en-US" sz="1600">
                          <a:effectLst/>
                        </a:rPr>
                        <a:t>&amp;</a:t>
                      </a:r>
                      <a:r>
                        <a:rPr lang="zh-CN" sz="1600">
                          <a:effectLst/>
                        </a:rPr>
                        <a:t>制造业</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hMerge="1">
                  <a:txBody>
                    <a:bodyPr/>
                    <a:lstStyle/>
                    <a:p>
                      <a:endParaRPr lang="zh-CN" altLang="en-US"/>
                    </a:p>
                  </a:txBody>
                  <a:tcPr/>
                </a:tc>
                <a:tc rowSpan="2">
                  <a:txBody>
                    <a:bodyPr/>
                    <a:lstStyle/>
                    <a:p>
                      <a:pPr marL="1905" indent="355600" algn="l">
                        <a:lnSpc>
                          <a:spcPct val="125000"/>
                        </a:lnSpc>
                        <a:spcBef>
                          <a:spcPts val="300"/>
                        </a:spcBef>
                        <a:spcAft>
                          <a:spcPts val="1000"/>
                        </a:spcAft>
                      </a:pPr>
                      <a:r>
                        <a:rPr lang="zh-CN" sz="1600" dirty="0">
                          <a:effectLst/>
                        </a:rPr>
                        <a:t>合计</a:t>
                      </a:r>
                      <a:endParaRPr lang="zh-CN" sz="1600" dirty="0">
                        <a:effectLst/>
                        <a:latin typeface="Arial" panose="020B0604020202020204" pitchFamily="34" charset="0"/>
                        <a:ea typeface="仿宋_GB2312"/>
                        <a:cs typeface="Times New Roman" panose="02020603050405020304" pitchFamily="18" charset="0"/>
                      </a:endParaRPr>
                    </a:p>
                  </a:txBody>
                  <a:tcPr marL="66738" marR="66738" marT="0" marB="0" anchor="ctr"/>
                </a:tc>
              </a:tr>
              <a:tr h="271278">
                <a:tc vMerge="1">
                  <a:txBody>
                    <a:bodyPr/>
                    <a:lstStyle/>
                    <a:p>
                      <a:endParaRPr lang="zh-CN" altLang="en-US"/>
                    </a:p>
                  </a:txBody>
                  <a:tcPr/>
                </a:tc>
                <a:tc>
                  <a:txBody>
                    <a:bodyPr/>
                    <a:lstStyle/>
                    <a:p>
                      <a:pPr indent="167640" algn="ctr">
                        <a:lnSpc>
                          <a:spcPct val="125000"/>
                        </a:lnSpc>
                        <a:spcBef>
                          <a:spcPts val="300"/>
                        </a:spcBef>
                        <a:spcAft>
                          <a:spcPts val="1000"/>
                        </a:spcAft>
                      </a:pPr>
                      <a:r>
                        <a:rPr lang="zh-CN" sz="1600">
                          <a:effectLst/>
                        </a:rPr>
                        <a:t>产品成本</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a:txBody>
                    <a:bodyPr/>
                    <a:lstStyle/>
                    <a:p>
                      <a:pPr indent="129540" algn="ctr">
                        <a:lnSpc>
                          <a:spcPct val="125000"/>
                        </a:lnSpc>
                        <a:spcBef>
                          <a:spcPts val="300"/>
                        </a:spcBef>
                        <a:spcAft>
                          <a:spcPts val="1000"/>
                        </a:spcAft>
                      </a:pPr>
                      <a:r>
                        <a:rPr lang="zh-CN" sz="1600">
                          <a:effectLst/>
                        </a:rPr>
                        <a:t>材料费</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a:txBody>
                    <a:bodyPr/>
                    <a:lstStyle/>
                    <a:p>
                      <a:pPr marL="1905" indent="130810" algn="ctr">
                        <a:lnSpc>
                          <a:spcPct val="125000"/>
                        </a:lnSpc>
                        <a:spcBef>
                          <a:spcPts val="300"/>
                        </a:spcBef>
                        <a:spcAft>
                          <a:spcPts val="1000"/>
                        </a:spcAft>
                      </a:pPr>
                      <a:r>
                        <a:rPr lang="zh-CN" sz="1600">
                          <a:effectLst/>
                        </a:rPr>
                        <a:t>人工费</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vMerge="1">
                  <a:txBody>
                    <a:bodyPr/>
                    <a:lstStyle/>
                    <a:p>
                      <a:endParaRPr lang="zh-CN" altLang="en-US"/>
                    </a:p>
                  </a:txBody>
                  <a:tcPr/>
                </a:tc>
              </a:tr>
              <a:tr h="185383">
                <a:tc vMerge="1">
                  <a:txBody>
                    <a:bodyPr/>
                    <a:lstStyle/>
                    <a:p>
                      <a:endParaRPr lang="zh-CN" altLang="en-US"/>
                    </a:p>
                  </a:txBody>
                  <a:tcPr/>
                </a:tc>
                <a:tc>
                  <a:txBody>
                    <a:bodyPr/>
                    <a:lstStyle/>
                    <a:p>
                      <a:pPr indent="355600" algn="ct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a:txBody>
                    <a:bodyPr/>
                    <a:lstStyle/>
                    <a:p>
                      <a:pPr indent="355600" algn="ct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a:txBody>
                    <a:bodyPr/>
                    <a:lstStyle/>
                    <a:p>
                      <a:pPr marL="1905" indent="355600" algn="ct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a:txBody>
                    <a:bodyPr/>
                    <a:lstStyle/>
                    <a:p>
                      <a:pPr marL="1905" indent="355600" algn="ct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r>
              <a:tr h="185383">
                <a:tc>
                  <a:txBody>
                    <a:bodyPr/>
                    <a:lstStyle/>
                    <a:p>
                      <a:pPr indent="355600" algn="l">
                        <a:lnSpc>
                          <a:spcPct val="125000"/>
                        </a:lnSpc>
                        <a:spcBef>
                          <a:spcPts val="300"/>
                        </a:spcBef>
                        <a:spcAft>
                          <a:spcPts val="1000"/>
                        </a:spcAft>
                      </a:pPr>
                      <a:r>
                        <a:rPr lang="zh-CN" sz="1600">
                          <a:effectLst/>
                        </a:rPr>
                        <a:t>单位销售价格</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a:txBody>
                    <a:bodyPr/>
                    <a:lstStyle/>
                    <a:p>
                      <a:pPr indent="355600" algn="l">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gridSpan="2">
                  <a:txBody>
                    <a:bodyPr/>
                    <a:lstStyle/>
                    <a:p>
                      <a:pPr indent="355600" algn="l">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hMerge="1">
                  <a:txBody>
                    <a:bodyPr/>
                    <a:lstStyle/>
                    <a:p>
                      <a:endParaRPr lang="zh-CN" altLang="en-US"/>
                    </a:p>
                  </a:txBody>
                  <a:tcPr/>
                </a:tc>
                <a:tc>
                  <a:txBody>
                    <a:bodyPr/>
                    <a:lstStyle/>
                    <a:p>
                      <a:pPr indent="355600" algn="l">
                        <a:lnSpc>
                          <a:spcPct val="125000"/>
                        </a:lnSpc>
                        <a:spcBef>
                          <a:spcPts val="300"/>
                        </a:spcBef>
                        <a:spcAft>
                          <a:spcPts val="1000"/>
                        </a:spcAft>
                      </a:pPr>
                      <a:r>
                        <a:rPr lang="en-US" sz="1600" dirty="0">
                          <a:effectLst/>
                        </a:rPr>
                        <a:t> </a:t>
                      </a:r>
                      <a:endParaRPr lang="zh-CN" sz="1600" dirty="0">
                        <a:effectLst/>
                        <a:latin typeface="Arial" panose="020B0604020202020204" pitchFamily="34" charset="0"/>
                        <a:ea typeface="仿宋_GB2312"/>
                        <a:cs typeface="Times New Roman" panose="02020603050405020304" pitchFamily="18" charset="0"/>
                      </a:endParaRPr>
                    </a:p>
                  </a:txBody>
                  <a:tcPr marL="66738" marR="66738" marT="0" marB="0" anchor="ctr"/>
                </a:tc>
              </a:tr>
              <a:tr h="309590">
                <a:tc rowSpan="2">
                  <a:txBody>
                    <a:bodyPr/>
                    <a:lstStyle/>
                    <a:p>
                      <a:pPr indent="355600" algn="l">
                        <a:lnSpc>
                          <a:spcPct val="125000"/>
                        </a:lnSpc>
                        <a:spcBef>
                          <a:spcPts val="300"/>
                        </a:spcBef>
                        <a:spcAft>
                          <a:spcPts val="1000"/>
                        </a:spcAft>
                      </a:pPr>
                      <a:r>
                        <a:rPr lang="zh-CN" sz="1600" dirty="0">
                          <a:effectLst/>
                        </a:rPr>
                        <a:t>单位毛利润</a:t>
                      </a:r>
                      <a:endParaRPr lang="zh-CN" sz="1600" dirty="0">
                        <a:effectLst/>
                        <a:latin typeface="Arial" panose="020B0604020202020204" pitchFamily="34" charset="0"/>
                        <a:ea typeface="仿宋_GB2312"/>
                        <a:cs typeface="Times New Roman" panose="02020603050405020304" pitchFamily="18" charset="0"/>
                      </a:endParaRPr>
                    </a:p>
                  </a:txBody>
                  <a:tcPr marL="66738" marR="66738" marT="0" marB="0" anchor="ctr"/>
                </a:tc>
                <a:tc>
                  <a:txBody>
                    <a:bodyPr/>
                    <a:lstStyle/>
                    <a:p>
                      <a:pPr indent="355600" algn="l">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gridSpan="2">
                  <a:txBody>
                    <a:bodyPr/>
                    <a:lstStyle/>
                    <a:p>
                      <a:pPr indent="355600" algn="l">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c hMerge="1">
                  <a:txBody>
                    <a:bodyPr/>
                    <a:lstStyle/>
                    <a:p>
                      <a:endParaRPr lang="zh-CN" altLang="en-US"/>
                    </a:p>
                  </a:txBody>
                  <a:tcPr/>
                </a:tc>
                <a:tc rowSpan="2">
                  <a:txBody>
                    <a:bodyPr/>
                    <a:lstStyle/>
                    <a:p>
                      <a:pPr indent="355600" algn="l">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6738" marR="66738" marT="0" marB="0" anchor="ctr"/>
                </a:tc>
              </a:tr>
              <a:tr h="270042">
                <a:tc vMerge="1">
                  <a:txBody>
                    <a:bodyPr/>
                    <a:lstStyle/>
                    <a:p>
                      <a:endParaRPr lang="zh-CN" altLang="en-US"/>
                    </a:p>
                  </a:txBody>
                  <a:tcPr/>
                </a:tc>
                <a:tc gridSpan="3">
                  <a:txBody>
                    <a:bodyPr/>
                    <a:lstStyle/>
                    <a:p>
                      <a:pPr indent="355600" algn="l">
                        <a:lnSpc>
                          <a:spcPct val="125000"/>
                        </a:lnSpc>
                        <a:spcBef>
                          <a:spcPts val="300"/>
                        </a:spcBef>
                        <a:spcAft>
                          <a:spcPts val="1000"/>
                        </a:spcAft>
                      </a:pPr>
                      <a:r>
                        <a:rPr lang="zh-CN" sz="1600" dirty="0">
                          <a:effectLst/>
                        </a:rPr>
                        <a:t>（单位毛利润 </a:t>
                      </a:r>
                      <a:r>
                        <a:rPr lang="en-US" sz="1600" dirty="0">
                          <a:effectLst/>
                        </a:rPr>
                        <a:t>= </a:t>
                      </a:r>
                      <a:r>
                        <a:rPr lang="zh-CN" sz="1600" dirty="0">
                          <a:effectLst/>
                        </a:rPr>
                        <a:t>单位销售价格 </a:t>
                      </a:r>
                      <a:r>
                        <a:rPr lang="en-US" sz="1600" dirty="0">
                          <a:effectLst/>
                        </a:rPr>
                        <a:t>- </a:t>
                      </a:r>
                      <a:r>
                        <a:rPr lang="zh-CN" sz="1600" dirty="0">
                          <a:effectLst/>
                        </a:rPr>
                        <a:t>单位营业成本）</a:t>
                      </a:r>
                      <a:endParaRPr lang="zh-CN" sz="1600" dirty="0">
                        <a:effectLst/>
                        <a:latin typeface="Arial" panose="020B0604020202020204" pitchFamily="34" charset="0"/>
                        <a:ea typeface="仿宋_GB2312"/>
                        <a:cs typeface="Times New Roman" panose="02020603050405020304" pitchFamily="18" charset="0"/>
                      </a:endParaRPr>
                    </a:p>
                  </a:txBody>
                  <a:tcPr marL="66738" marR="66738" marT="0" marB="0" anchor="ctr"/>
                </a:tc>
                <a:tc hMerge="1">
                  <a:txBody>
                    <a:bodyPr/>
                    <a:lstStyle/>
                    <a:p>
                      <a:endParaRPr lang="zh-CN" altLang="en-US"/>
                    </a:p>
                  </a:txBody>
                  <a:tcPr/>
                </a:tc>
                <a:tc hMerge="1">
                  <a:txBody>
                    <a:bodyPr/>
                    <a:lstStyle/>
                    <a:p>
                      <a:endParaRPr lang="zh-CN" altLang="en-US"/>
                    </a:p>
                  </a:txBody>
                  <a:tcPr/>
                </a:tc>
                <a:tc vMerge="1">
                  <a:txBody>
                    <a:bodyPr/>
                    <a:lstStyle/>
                    <a:p>
                      <a:endParaRPr lang="zh-CN" alt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成本分析</a:t>
            </a:r>
            <a:endParaRPr lang="zh-CN" altLang="en-US" dirty="0"/>
          </a:p>
        </p:txBody>
      </p:sp>
    </p:spTree>
    <p:extLst>
      <p:ext uri="{BB962C8B-B14F-4D97-AF65-F5344CB8AC3E}">
        <p14:creationId xmlns:p14="http://schemas.microsoft.com/office/powerpoint/2010/main" val="189404280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t>
            </a:r>
            <a:r>
              <a:rPr lang="zh-CN" altLang="en-US" dirty="0"/>
              <a:t>年利润表</a:t>
            </a:r>
            <a:r>
              <a:rPr lang="en-US" altLang="zh-CN" dirty="0" smtClean="0"/>
              <a:t>】</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97599654"/>
              </p:ext>
            </p:extLst>
          </p:nvPr>
        </p:nvGraphicFramePr>
        <p:xfrm>
          <a:off x="1043608" y="1196753"/>
          <a:ext cx="6912768" cy="4320474"/>
        </p:xfrm>
        <a:graphic>
          <a:graphicData uri="http://schemas.openxmlformats.org/drawingml/2006/table">
            <a:tbl>
              <a:tblPr>
                <a:tableStyleId>{35758FB7-9AC5-4552-8A53-C91805E547FA}</a:tableStyleId>
              </a:tblPr>
              <a:tblGrid>
                <a:gridCol w="3443356"/>
                <a:gridCol w="3469412"/>
              </a:tblGrid>
              <a:tr h="536584">
                <a:tc>
                  <a:txBody>
                    <a:bodyPr/>
                    <a:lstStyle/>
                    <a:p>
                      <a:pPr marL="304800" indent="355600" algn="ctr">
                        <a:lnSpc>
                          <a:spcPct val="125000"/>
                        </a:lnSpc>
                        <a:spcBef>
                          <a:spcPts val="300"/>
                        </a:spcBef>
                        <a:spcAft>
                          <a:spcPts val="1000"/>
                        </a:spcAft>
                      </a:pPr>
                      <a:r>
                        <a:rPr lang="zh-CN" sz="1600">
                          <a:effectLst/>
                        </a:rPr>
                        <a:t>项目</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c>
                  <a:txBody>
                    <a:bodyPr/>
                    <a:lstStyle/>
                    <a:p>
                      <a:pPr marR="609600" indent="355600" algn="ctr">
                        <a:lnSpc>
                          <a:spcPct val="125000"/>
                        </a:lnSpc>
                        <a:spcBef>
                          <a:spcPts val="300"/>
                        </a:spcBef>
                        <a:spcAft>
                          <a:spcPts val="1000"/>
                        </a:spcAft>
                      </a:pPr>
                      <a:r>
                        <a:rPr lang="zh-CN" sz="1600">
                          <a:effectLst/>
                        </a:rPr>
                        <a:t>年度金额</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r>
              <a:tr h="378389">
                <a:tc>
                  <a:txBody>
                    <a:bodyPr/>
                    <a:lstStyle/>
                    <a:p>
                      <a:pPr marL="342900" lvl="0" indent="-342900">
                        <a:lnSpc>
                          <a:spcPct val="125000"/>
                        </a:lnSpc>
                        <a:spcBef>
                          <a:spcPts val="300"/>
                        </a:spcBef>
                        <a:spcAft>
                          <a:spcPts val="1000"/>
                        </a:spcAft>
                        <a:buFont typeface="+mj-ea"/>
                        <a:buAutoNum type="ea1JpnKorPlain"/>
                      </a:pPr>
                      <a:r>
                        <a:rPr lang="zh-CN" sz="1600">
                          <a:effectLst/>
                        </a:rPr>
                        <a:t>销售数量</a:t>
                      </a: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c>
                  <a:txBody>
                    <a:bodyPr/>
                    <a:lstStyle/>
                    <a:p>
                      <a:pPr marR="762000" indent="355600" algn="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r>
              <a:tr h="378389">
                <a:tc>
                  <a:txBody>
                    <a:bodyPr/>
                    <a:lstStyle/>
                    <a:p>
                      <a:pPr indent="355600">
                        <a:lnSpc>
                          <a:spcPct val="125000"/>
                        </a:lnSpc>
                        <a:spcBef>
                          <a:spcPts val="300"/>
                        </a:spcBef>
                        <a:spcAft>
                          <a:spcPts val="1000"/>
                        </a:spcAft>
                      </a:pPr>
                      <a:r>
                        <a:rPr lang="en-US" sz="1600">
                          <a:effectLst/>
                        </a:rPr>
                        <a:t>    </a:t>
                      </a:r>
                      <a:r>
                        <a:rPr lang="zh-CN" sz="1600">
                          <a:effectLst/>
                        </a:rPr>
                        <a:t>单位销售价格</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c>
                  <a:txBody>
                    <a:bodyPr/>
                    <a:lstStyle/>
                    <a:p>
                      <a:pPr marR="762000" indent="355600" algn="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r>
              <a:tr h="378389">
                <a:tc>
                  <a:txBody>
                    <a:bodyPr/>
                    <a:lstStyle/>
                    <a:p>
                      <a:pPr indent="355600">
                        <a:lnSpc>
                          <a:spcPct val="125000"/>
                        </a:lnSpc>
                        <a:spcBef>
                          <a:spcPts val="300"/>
                        </a:spcBef>
                        <a:spcAft>
                          <a:spcPts val="1000"/>
                        </a:spcAft>
                      </a:pPr>
                      <a:r>
                        <a:rPr lang="zh-CN" sz="1600">
                          <a:effectLst/>
                        </a:rPr>
                        <a:t>二、总销售收入</a:t>
                      </a: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c>
                  <a:txBody>
                    <a:bodyPr/>
                    <a:lstStyle/>
                    <a:p>
                      <a:pPr marR="762000" indent="355600" algn="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r>
              <a:tr h="378389">
                <a:tc>
                  <a:txBody>
                    <a:bodyPr/>
                    <a:lstStyle/>
                    <a:p>
                      <a:pPr marL="254000" indent="355600">
                        <a:lnSpc>
                          <a:spcPct val="125000"/>
                        </a:lnSpc>
                        <a:spcBef>
                          <a:spcPts val="300"/>
                        </a:spcBef>
                        <a:spcAft>
                          <a:spcPts val="1000"/>
                        </a:spcAft>
                      </a:pPr>
                      <a:r>
                        <a:rPr lang="zh-CN" sz="1600">
                          <a:effectLst/>
                        </a:rPr>
                        <a:t>减：营业成本</a:t>
                      </a: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c>
                  <a:txBody>
                    <a:bodyPr/>
                    <a:lstStyle/>
                    <a:p>
                      <a:pPr marR="762000" indent="355600" algn="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r>
              <a:tr h="378389">
                <a:tc>
                  <a:txBody>
                    <a:bodyPr/>
                    <a:lstStyle/>
                    <a:p>
                      <a:pPr marL="254000" indent="355600">
                        <a:lnSpc>
                          <a:spcPct val="125000"/>
                        </a:lnSpc>
                        <a:spcBef>
                          <a:spcPts val="300"/>
                        </a:spcBef>
                        <a:spcAft>
                          <a:spcPts val="1000"/>
                        </a:spcAft>
                      </a:pPr>
                      <a:r>
                        <a:rPr lang="zh-CN" sz="1600">
                          <a:effectLst/>
                        </a:rPr>
                        <a:t>减：销售税金（</a:t>
                      </a:r>
                      <a:r>
                        <a:rPr lang="en-US" sz="1600">
                          <a:effectLst/>
                        </a:rPr>
                        <a:t>     %</a:t>
                      </a:r>
                      <a:r>
                        <a:rPr lang="zh-CN" sz="1600">
                          <a:effectLst/>
                        </a:rPr>
                        <a:t>）</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c>
                  <a:txBody>
                    <a:bodyPr/>
                    <a:lstStyle/>
                    <a:p>
                      <a:pPr marR="762000" indent="355600" algn="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r>
              <a:tr h="378389">
                <a:tc>
                  <a:txBody>
                    <a:bodyPr/>
                    <a:lstStyle/>
                    <a:p>
                      <a:pPr indent="355600">
                        <a:lnSpc>
                          <a:spcPct val="125000"/>
                        </a:lnSpc>
                        <a:spcBef>
                          <a:spcPts val="300"/>
                        </a:spcBef>
                        <a:spcAft>
                          <a:spcPts val="1000"/>
                        </a:spcAft>
                      </a:pPr>
                      <a:r>
                        <a:rPr lang="zh-CN" sz="1600">
                          <a:effectLst/>
                        </a:rPr>
                        <a:t>三、毛利润</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c>
                  <a:txBody>
                    <a:bodyPr/>
                    <a:lstStyle/>
                    <a:p>
                      <a:pPr marR="762000" indent="355600" algn="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r>
              <a:tr h="378389">
                <a:tc>
                  <a:txBody>
                    <a:bodyPr/>
                    <a:lstStyle/>
                    <a:p>
                      <a:pPr marL="304800" indent="355600">
                        <a:lnSpc>
                          <a:spcPct val="125000"/>
                        </a:lnSpc>
                        <a:spcBef>
                          <a:spcPts val="300"/>
                        </a:spcBef>
                        <a:spcAft>
                          <a:spcPts val="1000"/>
                        </a:spcAft>
                      </a:pPr>
                      <a:r>
                        <a:rPr lang="zh-CN" sz="1600">
                          <a:effectLst/>
                        </a:rPr>
                        <a:t>减：期间费用及折旧</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c>
                  <a:txBody>
                    <a:bodyPr/>
                    <a:lstStyle/>
                    <a:p>
                      <a:pPr marR="762000" indent="355600" algn="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r>
              <a:tr h="378389">
                <a:tc>
                  <a:txBody>
                    <a:bodyPr/>
                    <a:lstStyle/>
                    <a:p>
                      <a:pPr indent="355600">
                        <a:lnSpc>
                          <a:spcPct val="125000"/>
                        </a:lnSpc>
                        <a:spcBef>
                          <a:spcPts val="300"/>
                        </a:spcBef>
                        <a:spcAft>
                          <a:spcPts val="1000"/>
                        </a:spcAft>
                      </a:pPr>
                      <a:r>
                        <a:rPr lang="zh-CN" sz="1600">
                          <a:effectLst/>
                        </a:rPr>
                        <a:t>四、利润</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c>
                  <a:txBody>
                    <a:bodyPr/>
                    <a:lstStyle/>
                    <a:p>
                      <a:pPr marR="609600" indent="355600" algn="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r>
              <a:tr h="378389">
                <a:tc>
                  <a:txBody>
                    <a:bodyPr/>
                    <a:lstStyle/>
                    <a:p>
                      <a:pPr indent="355600">
                        <a:lnSpc>
                          <a:spcPct val="125000"/>
                        </a:lnSpc>
                        <a:spcBef>
                          <a:spcPts val="300"/>
                        </a:spcBef>
                        <a:spcAft>
                          <a:spcPts val="1000"/>
                        </a:spcAft>
                      </a:pPr>
                      <a:r>
                        <a:rPr lang="en-US" sz="1600">
                          <a:effectLst/>
                        </a:rPr>
                        <a:t>    </a:t>
                      </a:r>
                      <a:r>
                        <a:rPr lang="zh-CN" sz="1600">
                          <a:effectLst/>
                        </a:rPr>
                        <a:t>减：税金（所得税等</a:t>
                      </a:r>
                      <a:r>
                        <a:rPr lang="en-US" sz="1600">
                          <a:effectLst/>
                        </a:rPr>
                        <a:t>  %</a:t>
                      </a:r>
                      <a:r>
                        <a:rPr lang="zh-CN" sz="1600">
                          <a:effectLst/>
                        </a:rPr>
                        <a:t>）</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c>
                  <a:txBody>
                    <a:bodyPr/>
                    <a:lstStyle/>
                    <a:p>
                      <a:pPr marR="609600" indent="355600" algn="r">
                        <a:lnSpc>
                          <a:spcPct val="125000"/>
                        </a:lnSpc>
                        <a:spcBef>
                          <a:spcPts val="300"/>
                        </a:spcBef>
                        <a:spcAft>
                          <a:spcPts val="1000"/>
                        </a:spcAft>
                      </a:pPr>
                      <a:r>
                        <a:rPr lang="en-US" sz="1600">
                          <a:effectLst/>
                        </a:rPr>
                        <a:t> </a:t>
                      </a:r>
                      <a:endParaRPr lang="zh-CN" sz="1600">
                        <a:effectLst/>
                        <a:latin typeface="Arial" panose="020B0604020202020204" pitchFamily="34" charset="0"/>
                        <a:ea typeface="仿宋_GB2312"/>
                        <a:cs typeface="Times New Roman" panose="02020603050405020304" pitchFamily="18" charset="0"/>
                      </a:endParaRPr>
                    </a:p>
                  </a:txBody>
                  <a:tcPr marL="68580" marR="68580" marT="0" marB="0" anchor="ctr"/>
                </a:tc>
              </a:tr>
              <a:tr h="378389">
                <a:tc>
                  <a:txBody>
                    <a:bodyPr/>
                    <a:lstStyle/>
                    <a:p>
                      <a:pPr indent="355600">
                        <a:lnSpc>
                          <a:spcPct val="125000"/>
                        </a:lnSpc>
                        <a:spcBef>
                          <a:spcPts val="300"/>
                        </a:spcBef>
                        <a:spcAft>
                          <a:spcPts val="1000"/>
                        </a:spcAft>
                      </a:pPr>
                      <a:r>
                        <a:rPr lang="zh-CN" sz="1600" dirty="0">
                          <a:effectLst/>
                        </a:rPr>
                        <a:t>五、净利润</a:t>
                      </a:r>
                      <a:endParaRPr lang="zh-CN" sz="1600" dirty="0">
                        <a:effectLst/>
                        <a:latin typeface="Arial" panose="020B0604020202020204" pitchFamily="34" charset="0"/>
                        <a:ea typeface="仿宋_GB2312"/>
                        <a:cs typeface="Times New Roman" panose="02020603050405020304" pitchFamily="18" charset="0"/>
                      </a:endParaRPr>
                    </a:p>
                  </a:txBody>
                  <a:tcPr marL="68580" marR="68580" marT="0" marB="0" anchor="ctr"/>
                </a:tc>
                <a:tc>
                  <a:txBody>
                    <a:bodyPr/>
                    <a:lstStyle/>
                    <a:p>
                      <a:pPr marR="609600" indent="355600" algn="r">
                        <a:lnSpc>
                          <a:spcPct val="125000"/>
                        </a:lnSpc>
                        <a:spcBef>
                          <a:spcPts val="300"/>
                        </a:spcBef>
                        <a:spcAft>
                          <a:spcPts val="1000"/>
                        </a:spcAft>
                      </a:pPr>
                      <a:r>
                        <a:rPr lang="en-US" sz="1600" dirty="0">
                          <a:effectLst/>
                        </a:rPr>
                        <a:t> </a:t>
                      </a:r>
                      <a:endParaRPr lang="zh-CN" sz="1600" dirty="0">
                        <a:effectLst/>
                        <a:latin typeface="Arial" panose="020B0604020202020204" pitchFamily="34" charset="0"/>
                        <a:ea typeface="仿宋_GB2312"/>
                        <a:cs typeface="Times New Roman" panose="02020603050405020304" pitchFamily="18" charset="0"/>
                      </a:endParaRPr>
                    </a:p>
                  </a:txBody>
                  <a:tcPr marL="68580" marR="68580" marT="0" marB="0" anchor="ctr"/>
                </a:tc>
              </a:tr>
            </a:tbl>
          </a:graphicData>
        </a:graphic>
      </p:graphicFrame>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p:cNvGraphicFramePr>
            <a:graphicFrameLocks/>
          </p:cNvGraphicFramePr>
          <p:nvPr/>
        </p:nvGraphicFramePr>
        <p:xfrm>
          <a:off x="1043608" y="1772816"/>
          <a:ext cx="7200800" cy="3601963"/>
        </p:xfrm>
        <a:graphic>
          <a:graphicData uri="http://schemas.openxmlformats.org/drawingml/2006/table">
            <a:tbl>
              <a:tblPr>
                <a:tableStyleId>{35758FB7-9AC5-4552-8A53-C91805E547FA}</a:tableStyleId>
              </a:tblPr>
              <a:tblGrid>
                <a:gridCol w="2314087"/>
                <a:gridCol w="3550927"/>
                <a:gridCol w="1335786"/>
              </a:tblGrid>
              <a:tr h="343543">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rPr>
                        <a:t>项目</a:t>
                      </a:r>
                      <a:endParaRPr kumimoji="0" lang="en-US" altLang="zh-CN" sz="1600" b="1"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40000"/>
                        <a:lumOff val="6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rPr>
                        <a:t>支付对象</a:t>
                      </a:r>
                      <a:endParaRPr kumimoji="0" lang="en-US" altLang="zh-CN" sz="1600" b="1"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40000"/>
                        <a:lumOff val="6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rPr>
                        <a:t>金额</a:t>
                      </a:r>
                      <a:endParaRPr kumimoji="0" lang="en-US" altLang="zh-CN" sz="1600" b="1"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40000"/>
                        <a:lumOff val="60000"/>
                      </a:schemeClr>
                    </a:solidFill>
                  </a:tcPr>
                </a:tc>
              </a:tr>
              <a:tr h="2715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r>
              <a:tr h="2715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r>
              <a:tr h="2715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r>
              <a:tr h="2715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r>
              <a:tr h="2715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r>
              <a:tr h="2715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solidFill>
                      <a:schemeClr val="accent2">
                        <a:lumMod val="20000"/>
                        <a:lumOff val="80000"/>
                      </a:schemeClr>
                    </a:solidFill>
                  </a:tcPr>
                </a:tc>
              </a:tr>
              <a:tr h="2715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chemeClr val="tx1"/>
                        </a:solidFill>
                        <a:effectLst/>
                        <a:latin typeface="Calibri" panose="020F0502020204030204" pitchFamily="34" charset="0"/>
                        <a:cs typeface="Times New Roman" panose="02020603050405020304" pitchFamily="18" charset="0"/>
                      </a:endParaRPr>
                    </a:p>
                  </a:txBody>
                  <a:tcPr marL="68580" marR="68580" marT="0" marB="0" horzOverflow="overflow"/>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rPr>
                        <a:t>创办资金</a:t>
                      </a: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1600" u="none" strike="noStrike" cap="none" normalizeH="0" baseline="0" dirty="0" smtClean="0">
                          <a:ln>
                            <a:noFill/>
                          </a:ln>
                          <a:effectLst/>
                        </a:rPr>
                        <a:t> [                    ]</a:t>
                      </a:r>
                      <a:endParaRPr kumimoji="0" lang="en-US" altLang="zh-CN" sz="16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tc>
              </a:tr>
              <a:tr h="271535">
                <a:tc gridSpan="2">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dirty="0" smtClean="0">
                        <a:ln>
                          <a:noFill/>
                        </a:ln>
                        <a:solidFill>
                          <a:schemeClr val="tx1"/>
                        </a:solidFill>
                        <a:effectLst/>
                        <a:latin typeface="Calibri" panose="020F0502020204030204" pitchFamily="34" charset="0"/>
                      </a:endParaRPr>
                    </a:p>
                  </a:txBody>
                  <a:tcPr marL="68580" marR="68580" marT="0" marB="0" horzOverflow="overflow"/>
                </a:tc>
                <a:tc hMerge="1">
                  <a:txBody>
                    <a:bodyPr/>
                    <a:lstStyle/>
                    <a:p>
                      <a:endParaRPr lang="zh-CN" altLang="en-US"/>
                    </a:p>
                  </a:txBody>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dirty="0" smtClean="0">
                        <a:ln>
                          <a:noFill/>
                        </a:ln>
                        <a:solidFill>
                          <a:schemeClr val="tx1"/>
                        </a:solidFill>
                        <a:effectLst/>
                        <a:latin typeface="Calibri" panose="020F0502020204030204" pitchFamily="34" charset="0"/>
                      </a:endParaRPr>
                    </a:p>
                  </a:txBody>
                  <a:tcPr marL="68580" marR="68580" marT="0" marB="0" horzOverflow="overflow"/>
                </a:tc>
              </a:tr>
              <a:tr h="2715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chemeClr val="tx1"/>
                        </a:solidFill>
                        <a:effectLst/>
                        <a:latin typeface="Calibri" panose="020F0502020204030204" pitchFamily="34" charset="0"/>
                        <a:cs typeface="Times New Roman" panose="02020603050405020304" pitchFamily="18" charset="0"/>
                      </a:endParaRPr>
                    </a:p>
                  </a:txBody>
                  <a:tcPr marL="68580" marR="68580" marT="0" marB="0" horzOverflow="overflow"/>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rPr>
                        <a:t>应急资金</a:t>
                      </a: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txBody>
                  <a:tcPr marL="68580" marR="68580" marT="0" marB="0" horzOverflow="overflow"/>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1600" u="none" strike="noStrike" cap="none" normalizeH="0" baseline="0" dirty="0" smtClean="0">
                          <a:ln>
                            <a:noFill/>
                          </a:ln>
                          <a:effectLst/>
                        </a:rPr>
                        <a:t> [                    ]</a:t>
                      </a:r>
                      <a:endParaRPr kumimoji="0" lang="en-US" altLang="zh-CN" sz="16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tc>
              </a:tr>
              <a:tr h="2715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chemeClr val="tx1"/>
                        </a:solidFill>
                        <a:effectLst/>
                        <a:latin typeface="Calibri" panose="020F0502020204030204" pitchFamily="34" charset="0"/>
                        <a:cs typeface="Times New Roman" panose="02020603050405020304" pitchFamily="18" charset="0"/>
                      </a:endParaRPr>
                    </a:p>
                  </a:txBody>
                  <a:tcPr marL="68580" marR="68580" marT="0" marB="0" horzOverflow="overflow"/>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rPr>
                        <a:t>储备资金</a:t>
                      </a: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txBody>
                  <a:tcPr marL="68580" marR="68580" marT="0" marB="0" horzOverflow="overflow"/>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1600" u="none" strike="noStrike" cap="none" normalizeH="0" baseline="0" dirty="0" smtClean="0">
                          <a:ln>
                            <a:noFill/>
                          </a:ln>
                          <a:effectLst/>
                        </a:rPr>
                        <a:t> [                    ]</a:t>
                      </a:r>
                      <a:endParaRPr kumimoji="0" lang="en-US" altLang="zh-CN" sz="16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tc>
              </a:tr>
              <a:tr h="271535">
                <a:tc gridSpan="2">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chemeClr val="tx1"/>
                        </a:solidFill>
                        <a:effectLst/>
                        <a:latin typeface="Calibri" panose="020F0502020204030204" pitchFamily="34" charset="0"/>
                      </a:endParaRPr>
                    </a:p>
                  </a:txBody>
                  <a:tcPr marL="68580" marR="68580" marT="0" marB="0" horzOverflow="overflow"/>
                </a:tc>
                <a:tc hMerge="1">
                  <a:txBody>
                    <a:bodyPr/>
                    <a:lstStyle/>
                    <a:p>
                      <a:endParaRPr lang="zh-CN" altLang="en-US"/>
                    </a:p>
                  </a:txBody>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dirty="0" smtClean="0">
                        <a:ln>
                          <a:noFill/>
                        </a:ln>
                        <a:solidFill>
                          <a:schemeClr val="tx1"/>
                        </a:solidFill>
                        <a:effectLst/>
                        <a:latin typeface="Calibri" panose="020F0502020204030204" pitchFamily="34" charset="0"/>
                      </a:endParaRPr>
                    </a:p>
                  </a:txBody>
                  <a:tcPr marL="68580" marR="68580" marT="0" marB="0" horzOverflow="overflow"/>
                </a:tc>
              </a:tr>
              <a:tr h="2715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dirty="0" smtClean="0">
                        <a:ln>
                          <a:noFill/>
                        </a:ln>
                        <a:solidFill>
                          <a:schemeClr val="tx1"/>
                        </a:solidFill>
                        <a:effectLst/>
                        <a:latin typeface="Calibri" panose="020F0502020204030204" pitchFamily="34" charset="0"/>
                        <a:cs typeface="Times New Roman" panose="02020603050405020304" pitchFamily="18" charset="0"/>
                      </a:endParaRPr>
                    </a:p>
                  </a:txBody>
                  <a:tcPr marL="68580" marR="68580" marT="0" marB="0" horzOverflow="overflow"/>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rPr>
                        <a:t>估计初始投资总额</a:t>
                      </a:r>
                      <a:endPar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txBody>
                  <a:tcPr marL="68580" marR="68580" marT="0" marB="0" horzOverflow="overflow"/>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1600" u="none" strike="noStrike" cap="none" normalizeH="0" baseline="0" dirty="0" smtClean="0">
                          <a:ln>
                            <a:noFill/>
                          </a:ln>
                          <a:effectLst/>
                        </a:rPr>
                        <a:t> [                    ]</a:t>
                      </a:r>
                      <a:endParaRPr kumimoji="0" lang="en-US" altLang="zh-CN" sz="16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horzOverflow="overflow"/>
                </a:tc>
              </a:tr>
            </a:tbl>
          </a:graphicData>
        </a:graphic>
      </p:graphicFrame>
      <p:sp>
        <p:nvSpPr>
          <p:cNvPr id="2" name="标题 1"/>
          <p:cNvSpPr>
            <a:spLocks noGrp="1"/>
          </p:cNvSpPr>
          <p:nvPr>
            <p:ph type="title"/>
          </p:nvPr>
        </p:nvSpPr>
        <p:spPr/>
        <p:txBody>
          <a:bodyPr/>
          <a:lstStyle/>
          <a:p>
            <a:r>
              <a:rPr lang="en-US" altLang="zh-CN" dirty="0" smtClean="0"/>
              <a:t>【</a:t>
            </a:r>
            <a:r>
              <a:rPr lang="zh-CN" altLang="en-US" dirty="0"/>
              <a:t>启动资金</a:t>
            </a:r>
            <a:r>
              <a:rPr lang="en-US" altLang="zh-CN" dirty="0" smtClean="0"/>
              <a:t>】</a:t>
            </a:r>
            <a:endParaRPr lang="zh-CN" altLang="en-US" dirty="0"/>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043607" y="1844828"/>
          <a:ext cx="6912769" cy="3325326"/>
        </p:xfrm>
        <a:graphic>
          <a:graphicData uri="http://schemas.openxmlformats.org/drawingml/2006/table">
            <a:tbl>
              <a:tblPr>
                <a:tableStyleId>{35758FB7-9AC5-4552-8A53-C91805E547FA}</a:tableStyleId>
              </a:tblPr>
              <a:tblGrid>
                <a:gridCol w="1431341"/>
                <a:gridCol w="1623866"/>
                <a:gridCol w="1928781"/>
                <a:gridCol w="1928781"/>
              </a:tblGrid>
              <a:tr h="452621">
                <a:tc>
                  <a:txBody>
                    <a:bodyPr/>
                    <a:lstStyle/>
                    <a:p>
                      <a:pPr indent="355600" algn="ctr">
                        <a:lnSpc>
                          <a:spcPct val="125000"/>
                        </a:lnSpc>
                        <a:spcBef>
                          <a:spcPts val="300"/>
                        </a:spcBef>
                        <a:spcAft>
                          <a:spcPts val="0"/>
                        </a:spcAft>
                      </a:pPr>
                      <a:r>
                        <a:rPr lang="zh-CN" sz="1600" kern="100" dirty="0"/>
                        <a:t>来</a:t>
                      </a:r>
                      <a:r>
                        <a:rPr lang="en-US" sz="1600" kern="100" dirty="0"/>
                        <a:t>   </a:t>
                      </a:r>
                      <a:r>
                        <a:rPr lang="zh-CN" sz="1600" kern="100" dirty="0"/>
                        <a:t>源</a:t>
                      </a:r>
                      <a:endParaRPr lang="zh-CN" sz="1600" kern="100" dirty="0">
                        <a:latin typeface="Arial"/>
                        <a:ea typeface="仿宋_GB2312"/>
                        <a:cs typeface="Times New Roman"/>
                      </a:endParaRPr>
                    </a:p>
                  </a:txBody>
                  <a:tcPr marL="66576" marR="66576" marT="0" marB="0" anchor="ctr"/>
                </a:tc>
                <a:tc>
                  <a:txBody>
                    <a:bodyPr/>
                    <a:lstStyle/>
                    <a:p>
                      <a:pPr indent="355600" algn="ctr">
                        <a:lnSpc>
                          <a:spcPct val="125000"/>
                        </a:lnSpc>
                        <a:spcBef>
                          <a:spcPts val="300"/>
                        </a:spcBef>
                        <a:spcAft>
                          <a:spcPts val="0"/>
                        </a:spcAft>
                      </a:pPr>
                      <a:r>
                        <a:rPr lang="zh-CN" sz="1600" kern="100"/>
                        <a:t>金</a:t>
                      </a:r>
                      <a:r>
                        <a:rPr lang="en-US" sz="1600" kern="100"/>
                        <a:t>   </a:t>
                      </a:r>
                      <a:r>
                        <a:rPr lang="zh-CN" sz="1600" kern="100"/>
                        <a:t>额</a:t>
                      </a:r>
                      <a:endParaRPr lang="zh-CN" sz="1600" kern="100">
                        <a:latin typeface="Arial"/>
                        <a:ea typeface="仿宋_GB2312"/>
                        <a:cs typeface="Times New Roman"/>
                      </a:endParaRPr>
                    </a:p>
                  </a:txBody>
                  <a:tcPr marL="66576" marR="66576" marT="0" marB="0" anchor="ctr"/>
                </a:tc>
                <a:tc>
                  <a:txBody>
                    <a:bodyPr/>
                    <a:lstStyle/>
                    <a:p>
                      <a:pPr indent="355600" algn="ctr">
                        <a:lnSpc>
                          <a:spcPct val="125000"/>
                        </a:lnSpc>
                        <a:spcBef>
                          <a:spcPts val="300"/>
                        </a:spcBef>
                        <a:spcAft>
                          <a:spcPts val="0"/>
                        </a:spcAft>
                      </a:pPr>
                      <a:r>
                        <a:rPr lang="zh-CN" sz="1600" kern="100" dirty="0"/>
                        <a:t>性</a:t>
                      </a:r>
                      <a:r>
                        <a:rPr lang="en-US" sz="1600" kern="100" dirty="0"/>
                        <a:t>   </a:t>
                      </a:r>
                      <a:r>
                        <a:rPr lang="zh-CN" sz="1600" kern="100" dirty="0"/>
                        <a:t>质</a:t>
                      </a:r>
                      <a:endParaRPr lang="zh-CN" sz="1600" kern="100" dirty="0">
                        <a:latin typeface="Arial"/>
                        <a:ea typeface="仿宋_GB2312"/>
                        <a:cs typeface="Times New Roman"/>
                      </a:endParaRPr>
                    </a:p>
                  </a:txBody>
                  <a:tcPr marL="66576" marR="66576" marT="0" marB="0" anchor="ctr"/>
                </a:tc>
                <a:tc>
                  <a:txBody>
                    <a:bodyPr/>
                    <a:lstStyle/>
                    <a:p>
                      <a:pPr marL="0" indent="355600" algn="ctr" defTabSz="914400" rtl="0" eaLnBrk="1" latinLnBrk="0" hangingPunct="1">
                        <a:lnSpc>
                          <a:spcPct val="125000"/>
                        </a:lnSpc>
                        <a:spcBef>
                          <a:spcPts val="300"/>
                        </a:spcBef>
                        <a:spcAft>
                          <a:spcPts val="0"/>
                        </a:spcAft>
                      </a:pPr>
                      <a:r>
                        <a:rPr lang="zh-CN" altLang="en-US" sz="1600" kern="100" dirty="0" smtClean="0">
                          <a:solidFill>
                            <a:schemeClr val="dk1"/>
                          </a:solidFill>
                          <a:latin typeface="+mn-lt"/>
                          <a:ea typeface="+mn-ea"/>
                          <a:cs typeface="+mn-cs"/>
                        </a:rPr>
                        <a:t>还款时间</a:t>
                      </a:r>
                      <a:endParaRPr lang="zh-CN" sz="1600" kern="100" dirty="0">
                        <a:solidFill>
                          <a:schemeClr val="dk1"/>
                        </a:solidFill>
                        <a:latin typeface="+mn-lt"/>
                        <a:ea typeface="+mn-ea"/>
                        <a:cs typeface="+mn-cs"/>
                      </a:endParaRPr>
                    </a:p>
                  </a:txBody>
                  <a:tcPr marL="66576" marR="66576" marT="0" marB="0" anchor="ctr"/>
                </a:tc>
              </a:tr>
              <a:tr h="452621">
                <a:tc>
                  <a:txBody>
                    <a:bodyPr/>
                    <a:lstStyle/>
                    <a:p>
                      <a:pPr indent="355600" algn="ctr">
                        <a:lnSpc>
                          <a:spcPct val="125000"/>
                        </a:lnSpc>
                        <a:spcBef>
                          <a:spcPts val="300"/>
                        </a:spcBef>
                        <a:spcAft>
                          <a:spcPts val="0"/>
                        </a:spcAft>
                      </a:pPr>
                      <a:r>
                        <a:rPr lang="zh-CN" sz="1600" kern="100" dirty="0"/>
                        <a:t>个人存款</a:t>
                      </a:r>
                      <a:endParaRPr lang="zh-CN" sz="1600" kern="100" dirty="0">
                        <a:latin typeface="Arial"/>
                        <a:ea typeface="仿宋_GB2312"/>
                        <a:cs typeface="Times New Roman"/>
                      </a:endParaRPr>
                    </a:p>
                  </a:txBody>
                  <a:tcPr marL="66576" marR="66576" marT="0" marB="0" anchor="ctr"/>
                </a:tc>
                <a:tc>
                  <a:txBody>
                    <a:bodyPr/>
                    <a:lstStyle/>
                    <a:p>
                      <a:pPr algn="ctr">
                        <a:spcBef>
                          <a:spcPts val="300"/>
                        </a:spcBef>
                        <a:spcAft>
                          <a:spcPts val="0"/>
                        </a:spcAft>
                      </a:pPr>
                      <a:endParaRPr lang="en-US" sz="1600" kern="100">
                        <a:latin typeface="Times New Roman"/>
                        <a:ea typeface="宋体"/>
                      </a:endParaRPr>
                    </a:p>
                  </a:txBody>
                  <a:tcPr marL="66576" marR="66576" marT="0" marB="0" anchor="ctr"/>
                </a:tc>
                <a:tc>
                  <a:txBody>
                    <a:bodyPr/>
                    <a:lstStyle/>
                    <a:p>
                      <a:pPr algn="ctr">
                        <a:spcBef>
                          <a:spcPts val="300"/>
                        </a:spcBef>
                        <a:spcAft>
                          <a:spcPts val="0"/>
                        </a:spcAft>
                      </a:pPr>
                      <a:endParaRPr lang="en-US" sz="1600" kern="100">
                        <a:latin typeface="Times New Roman"/>
                        <a:ea typeface="宋体"/>
                      </a:endParaRPr>
                    </a:p>
                  </a:txBody>
                  <a:tcPr marL="66576" marR="66576" marT="0" marB="0" anchor="ctr"/>
                </a:tc>
                <a:tc>
                  <a:txBody>
                    <a:bodyPr/>
                    <a:lstStyle/>
                    <a:p>
                      <a:pPr algn="ctr">
                        <a:spcBef>
                          <a:spcPts val="300"/>
                        </a:spcBef>
                        <a:spcAft>
                          <a:spcPts val="0"/>
                        </a:spcAft>
                      </a:pPr>
                      <a:endParaRPr lang="en-US" sz="1600" kern="100" dirty="0">
                        <a:latin typeface="Times New Roman"/>
                        <a:ea typeface="宋体"/>
                      </a:endParaRPr>
                    </a:p>
                  </a:txBody>
                  <a:tcPr marL="66576" marR="66576" marT="0" marB="0" anchor="ctr"/>
                </a:tc>
              </a:tr>
              <a:tr h="452621">
                <a:tc>
                  <a:txBody>
                    <a:bodyPr/>
                    <a:lstStyle/>
                    <a:p>
                      <a:pPr indent="355600" algn="ctr">
                        <a:lnSpc>
                          <a:spcPct val="125000"/>
                        </a:lnSpc>
                        <a:spcBef>
                          <a:spcPts val="300"/>
                        </a:spcBef>
                        <a:spcAft>
                          <a:spcPts val="0"/>
                        </a:spcAft>
                      </a:pPr>
                      <a:r>
                        <a:rPr lang="zh-CN" sz="1600" kern="100"/>
                        <a:t>亲戚</a:t>
                      </a:r>
                      <a:endParaRPr lang="zh-CN" sz="1600" kern="100">
                        <a:latin typeface="Arial"/>
                        <a:ea typeface="仿宋_GB2312"/>
                        <a:cs typeface="Times New Roman"/>
                      </a:endParaRPr>
                    </a:p>
                  </a:txBody>
                  <a:tcPr marL="66576" marR="66576" marT="0" marB="0" anchor="ctr"/>
                </a:tc>
                <a:tc>
                  <a:txBody>
                    <a:bodyPr/>
                    <a:lstStyle/>
                    <a:p>
                      <a:pPr algn="ctr">
                        <a:spcBef>
                          <a:spcPts val="300"/>
                        </a:spcBef>
                        <a:spcAft>
                          <a:spcPts val="0"/>
                        </a:spcAft>
                      </a:pPr>
                      <a:endParaRPr lang="en-US" sz="1600" kern="100" dirty="0">
                        <a:latin typeface="Times New Roman"/>
                        <a:ea typeface="宋体"/>
                      </a:endParaRPr>
                    </a:p>
                  </a:txBody>
                  <a:tcPr marL="66576" marR="66576" marT="0" marB="0" anchor="ctr"/>
                </a:tc>
                <a:tc>
                  <a:txBody>
                    <a:bodyPr/>
                    <a:lstStyle/>
                    <a:p>
                      <a:pPr algn="ctr">
                        <a:spcBef>
                          <a:spcPts val="300"/>
                        </a:spcBef>
                        <a:spcAft>
                          <a:spcPts val="0"/>
                        </a:spcAft>
                      </a:pPr>
                      <a:endParaRPr lang="en-US" sz="1600" kern="100">
                        <a:latin typeface="Times New Roman"/>
                        <a:ea typeface="宋体"/>
                      </a:endParaRPr>
                    </a:p>
                  </a:txBody>
                  <a:tcPr marL="66576" marR="66576" marT="0" marB="0" anchor="ctr"/>
                </a:tc>
                <a:tc>
                  <a:txBody>
                    <a:bodyPr/>
                    <a:lstStyle/>
                    <a:p>
                      <a:pPr algn="ctr">
                        <a:spcBef>
                          <a:spcPts val="300"/>
                        </a:spcBef>
                        <a:spcAft>
                          <a:spcPts val="0"/>
                        </a:spcAft>
                      </a:pPr>
                      <a:endParaRPr lang="en-US" sz="1600" kern="100">
                        <a:latin typeface="Times New Roman"/>
                        <a:ea typeface="宋体"/>
                      </a:endParaRPr>
                    </a:p>
                  </a:txBody>
                  <a:tcPr marL="66576" marR="66576" marT="0" marB="0" anchor="ctr"/>
                </a:tc>
              </a:tr>
              <a:tr h="452621">
                <a:tc>
                  <a:txBody>
                    <a:bodyPr/>
                    <a:lstStyle/>
                    <a:p>
                      <a:pPr indent="355600" algn="ctr">
                        <a:lnSpc>
                          <a:spcPct val="125000"/>
                        </a:lnSpc>
                        <a:spcBef>
                          <a:spcPts val="300"/>
                        </a:spcBef>
                        <a:spcAft>
                          <a:spcPts val="0"/>
                        </a:spcAft>
                      </a:pPr>
                      <a:r>
                        <a:rPr lang="zh-CN" sz="1600" kern="100" dirty="0"/>
                        <a:t>朋友</a:t>
                      </a:r>
                      <a:endParaRPr lang="zh-CN" sz="1600" kern="100" dirty="0">
                        <a:latin typeface="Arial"/>
                        <a:ea typeface="仿宋_GB2312"/>
                        <a:cs typeface="Times New Roman"/>
                      </a:endParaRPr>
                    </a:p>
                  </a:txBody>
                  <a:tcPr marL="66576" marR="66576" marT="0" marB="0" anchor="ctr"/>
                </a:tc>
                <a:tc>
                  <a:txBody>
                    <a:bodyPr/>
                    <a:lstStyle/>
                    <a:p>
                      <a:pPr algn="ctr">
                        <a:spcBef>
                          <a:spcPts val="300"/>
                        </a:spcBef>
                        <a:spcAft>
                          <a:spcPts val="0"/>
                        </a:spcAft>
                      </a:pPr>
                      <a:endParaRPr lang="en-US" sz="1600" kern="100" dirty="0">
                        <a:latin typeface="Times New Roman"/>
                        <a:ea typeface="宋体"/>
                      </a:endParaRPr>
                    </a:p>
                  </a:txBody>
                  <a:tcPr marL="66576" marR="66576" marT="0" marB="0" anchor="ctr"/>
                </a:tc>
                <a:tc>
                  <a:txBody>
                    <a:bodyPr/>
                    <a:lstStyle/>
                    <a:p>
                      <a:pPr algn="ctr">
                        <a:spcBef>
                          <a:spcPts val="300"/>
                        </a:spcBef>
                        <a:spcAft>
                          <a:spcPts val="0"/>
                        </a:spcAft>
                      </a:pPr>
                      <a:endParaRPr lang="en-US" sz="1600" kern="100">
                        <a:latin typeface="Times New Roman"/>
                        <a:ea typeface="宋体"/>
                      </a:endParaRPr>
                    </a:p>
                  </a:txBody>
                  <a:tcPr marL="66576" marR="66576" marT="0" marB="0" anchor="ctr"/>
                </a:tc>
                <a:tc>
                  <a:txBody>
                    <a:bodyPr/>
                    <a:lstStyle/>
                    <a:p>
                      <a:pPr algn="ctr">
                        <a:spcBef>
                          <a:spcPts val="300"/>
                        </a:spcBef>
                        <a:spcAft>
                          <a:spcPts val="0"/>
                        </a:spcAft>
                      </a:pPr>
                      <a:endParaRPr lang="en-US" sz="1600" kern="100">
                        <a:latin typeface="Times New Roman"/>
                        <a:ea typeface="宋体"/>
                      </a:endParaRPr>
                    </a:p>
                  </a:txBody>
                  <a:tcPr marL="66576" marR="66576" marT="0" marB="0" anchor="ctr"/>
                </a:tc>
              </a:tr>
              <a:tr h="452621">
                <a:tc>
                  <a:txBody>
                    <a:bodyPr/>
                    <a:lstStyle/>
                    <a:p>
                      <a:pPr indent="355600" algn="ctr">
                        <a:lnSpc>
                          <a:spcPct val="125000"/>
                        </a:lnSpc>
                        <a:spcBef>
                          <a:spcPts val="300"/>
                        </a:spcBef>
                        <a:spcAft>
                          <a:spcPts val="0"/>
                        </a:spcAft>
                      </a:pPr>
                      <a:r>
                        <a:rPr lang="zh-CN" sz="1600" kern="100"/>
                        <a:t>投资家</a:t>
                      </a:r>
                      <a:endParaRPr lang="zh-CN" sz="1600" kern="100">
                        <a:latin typeface="Arial"/>
                        <a:ea typeface="仿宋_GB2312"/>
                        <a:cs typeface="Times New Roman"/>
                      </a:endParaRPr>
                    </a:p>
                  </a:txBody>
                  <a:tcPr marL="66576" marR="66576" marT="0" marB="0" anchor="ctr"/>
                </a:tc>
                <a:tc>
                  <a:txBody>
                    <a:bodyPr/>
                    <a:lstStyle/>
                    <a:p>
                      <a:pPr algn="ctr">
                        <a:spcBef>
                          <a:spcPts val="300"/>
                        </a:spcBef>
                        <a:spcAft>
                          <a:spcPts val="0"/>
                        </a:spcAft>
                      </a:pPr>
                      <a:endParaRPr lang="en-US" sz="1600" kern="100" dirty="0">
                        <a:latin typeface="Times New Roman"/>
                        <a:ea typeface="宋体"/>
                      </a:endParaRPr>
                    </a:p>
                  </a:txBody>
                  <a:tcPr marL="66576" marR="66576" marT="0" marB="0" anchor="ctr"/>
                </a:tc>
                <a:tc>
                  <a:txBody>
                    <a:bodyPr/>
                    <a:lstStyle/>
                    <a:p>
                      <a:pPr algn="ctr">
                        <a:spcBef>
                          <a:spcPts val="300"/>
                        </a:spcBef>
                        <a:spcAft>
                          <a:spcPts val="0"/>
                        </a:spcAft>
                      </a:pPr>
                      <a:endParaRPr lang="en-US" sz="1600" kern="100">
                        <a:latin typeface="Times New Roman"/>
                        <a:ea typeface="宋体"/>
                      </a:endParaRPr>
                    </a:p>
                  </a:txBody>
                  <a:tcPr marL="66576" marR="66576" marT="0" marB="0" anchor="ctr"/>
                </a:tc>
                <a:tc>
                  <a:txBody>
                    <a:bodyPr/>
                    <a:lstStyle/>
                    <a:p>
                      <a:pPr algn="ctr">
                        <a:spcBef>
                          <a:spcPts val="300"/>
                        </a:spcBef>
                        <a:spcAft>
                          <a:spcPts val="0"/>
                        </a:spcAft>
                      </a:pPr>
                      <a:endParaRPr lang="en-US" sz="1600" kern="100">
                        <a:latin typeface="Times New Roman"/>
                        <a:ea typeface="宋体"/>
                      </a:endParaRPr>
                    </a:p>
                  </a:txBody>
                  <a:tcPr marL="66576" marR="66576" marT="0" marB="0" anchor="ctr"/>
                </a:tc>
              </a:tr>
              <a:tr h="452621">
                <a:tc>
                  <a:txBody>
                    <a:bodyPr/>
                    <a:lstStyle/>
                    <a:p>
                      <a:pPr indent="355600" algn="ctr">
                        <a:lnSpc>
                          <a:spcPct val="125000"/>
                        </a:lnSpc>
                        <a:spcBef>
                          <a:spcPts val="300"/>
                        </a:spcBef>
                        <a:spcAft>
                          <a:spcPts val="0"/>
                        </a:spcAft>
                      </a:pPr>
                      <a:r>
                        <a:rPr lang="zh-CN" sz="1600" kern="100"/>
                        <a:t>其它</a:t>
                      </a:r>
                      <a:endParaRPr lang="zh-CN" sz="1600" kern="100">
                        <a:latin typeface="Arial"/>
                        <a:ea typeface="仿宋_GB2312"/>
                        <a:cs typeface="Times New Roman"/>
                      </a:endParaRPr>
                    </a:p>
                  </a:txBody>
                  <a:tcPr marL="66576" marR="66576" marT="0" marB="0" anchor="ctr"/>
                </a:tc>
                <a:tc>
                  <a:txBody>
                    <a:bodyPr/>
                    <a:lstStyle/>
                    <a:p>
                      <a:pPr algn="ctr">
                        <a:spcBef>
                          <a:spcPts val="300"/>
                        </a:spcBef>
                        <a:spcAft>
                          <a:spcPts val="0"/>
                        </a:spcAft>
                      </a:pPr>
                      <a:endParaRPr lang="en-US" sz="1600" kern="100">
                        <a:latin typeface="Times New Roman"/>
                        <a:ea typeface="宋体"/>
                      </a:endParaRPr>
                    </a:p>
                  </a:txBody>
                  <a:tcPr marL="66576" marR="66576" marT="0" marB="0" anchor="ctr"/>
                </a:tc>
                <a:tc>
                  <a:txBody>
                    <a:bodyPr/>
                    <a:lstStyle/>
                    <a:p>
                      <a:pPr algn="ctr">
                        <a:spcBef>
                          <a:spcPts val="300"/>
                        </a:spcBef>
                        <a:spcAft>
                          <a:spcPts val="0"/>
                        </a:spcAft>
                      </a:pPr>
                      <a:endParaRPr lang="en-US" sz="1600" kern="100">
                        <a:latin typeface="Times New Roman"/>
                        <a:ea typeface="宋体"/>
                      </a:endParaRPr>
                    </a:p>
                  </a:txBody>
                  <a:tcPr marL="66576" marR="66576" marT="0" marB="0" anchor="ctr"/>
                </a:tc>
                <a:tc>
                  <a:txBody>
                    <a:bodyPr/>
                    <a:lstStyle/>
                    <a:p>
                      <a:pPr algn="ctr">
                        <a:spcBef>
                          <a:spcPts val="300"/>
                        </a:spcBef>
                        <a:spcAft>
                          <a:spcPts val="0"/>
                        </a:spcAft>
                      </a:pPr>
                      <a:endParaRPr lang="en-US" sz="1600" kern="100">
                        <a:latin typeface="Times New Roman"/>
                        <a:ea typeface="宋体"/>
                      </a:endParaRPr>
                    </a:p>
                  </a:txBody>
                  <a:tcPr marL="66576" marR="66576" marT="0" marB="0" anchor="ctr"/>
                </a:tc>
              </a:tr>
              <a:tr h="452621">
                <a:tc>
                  <a:txBody>
                    <a:bodyPr/>
                    <a:lstStyle/>
                    <a:p>
                      <a:pPr indent="355600" algn="ctr">
                        <a:lnSpc>
                          <a:spcPct val="125000"/>
                        </a:lnSpc>
                        <a:spcBef>
                          <a:spcPts val="300"/>
                        </a:spcBef>
                        <a:spcAft>
                          <a:spcPts val="0"/>
                        </a:spcAft>
                      </a:pPr>
                      <a:r>
                        <a:rPr lang="zh-CN" sz="1600" kern="100" dirty="0"/>
                        <a:t>总计所得资金：</a:t>
                      </a:r>
                      <a:endParaRPr lang="zh-CN" sz="1600" kern="100" dirty="0">
                        <a:latin typeface="Arial"/>
                        <a:ea typeface="仿宋_GB2312"/>
                        <a:cs typeface="Times New Roman"/>
                      </a:endParaRPr>
                    </a:p>
                  </a:txBody>
                  <a:tcPr marL="66576" marR="66576" marT="0" marB="0" anchor="ctr"/>
                </a:tc>
                <a:tc>
                  <a:txBody>
                    <a:bodyPr/>
                    <a:lstStyle/>
                    <a:p>
                      <a:pPr indent="355600" algn="ctr">
                        <a:lnSpc>
                          <a:spcPct val="125000"/>
                        </a:lnSpc>
                        <a:spcBef>
                          <a:spcPts val="300"/>
                        </a:spcBef>
                        <a:spcAft>
                          <a:spcPts val="0"/>
                        </a:spcAft>
                      </a:pPr>
                      <a:endParaRPr lang="en-US" sz="1600" kern="100">
                        <a:latin typeface="Times New Roman"/>
                        <a:ea typeface="宋体"/>
                        <a:cs typeface="Times New Roman"/>
                      </a:endParaRPr>
                    </a:p>
                  </a:txBody>
                  <a:tcPr marL="66576" marR="66576" marT="0" marB="0" anchor="ctr"/>
                </a:tc>
                <a:tc>
                  <a:txBody>
                    <a:bodyPr/>
                    <a:lstStyle/>
                    <a:p>
                      <a:pPr indent="355600" algn="ctr">
                        <a:lnSpc>
                          <a:spcPct val="125000"/>
                        </a:lnSpc>
                        <a:spcBef>
                          <a:spcPts val="300"/>
                        </a:spcBef>
                        <a:spcAft>
                          <a:spcPts val="0"/>
                        </a:spcAft>
                      </a:pPr>
                      <a:endParaRPr lang="en-US" sz="1600" kern="100" dirty="0">
                        <a:latin typeface="Times New Roman"/>
                        <a:ea typeface="宋体"/>
                        <a:cs typeface="Times New Roman"/>
                      </a:endParaRPr>
                    </a:p>
                  </a:txBody>
                  <a:tcPr marL="66576" marR="66576" marT="0" marB="0" anchor="ctr"/>
                </a:tc>
                <a:tc>
                  <a:txBody>
                    <a:bodyPr/>
                    <a:lstStyle/>
                    <a:p>
                      <a:pPr indent="355600" algn="ctr">
                        <a:lnSpc>
                          <a:spcPct val="125000"/>
                        </a:lnSpc>
                        <a:spcBef>
                          <a:spcPts val="300"/>
                        </a:spcBef>
                        <a:spcAft>
                          <a:spcPts val="0"/>
                        </a:spcAft>
                      </a:pPr>
                      <a:endParaRPr lang="en-US" sz="1600" kern="100" dirty="0">
                        <a:latin typeface="Times New Roman"/>
                        <a:ea typeface="宋体"/>
                        <a:cs typeface="Times New Roman"/>
                      </a:endParaRPr>
                    </a:p>
                  </a:txBody>
                  <a:tcPr marL="66576" marR="66576" marT="0" marB="0" anchor="ctr"/>
                </a:tc>
              </a:tr>
            </a:tbl>
          </a:graphicData>
        </a:graphic>
      </p:graphicFrame>
      <p:sp>
        <p:nvSpPr>
          <p:cNvPr id="2" name="标题 1"/>
          <p:cNvSpPr>
            <a:spLocks noGrp="1"/>
          </p:cNvSpPr>
          <p:nvPr>
            <p:ph type="title"/>
          </p:nvPr>
        </p:nvSpPr>
        <p:spPr/>
        <p:txBody>
          <a:bodyPr/>
          <a:lstStyle/>
          <a:p>
            <a:r>
              <a:rPr lang="en-US" altLang="zh-CN" dirty="0" smtClean="0"/>
              <a:t>【</a:t>
            </a:r>
            <a:r>
              <a:rPr lang="zh-CN" altLang="en-US" dirty="0"/>
              <a:t>融资渠道</a:t>
            </a:r>
            <a:r>
              <a:rPr lang="en-US" altLang="zh-CN" dirty="0" smtClean="0"/>
              <a:t>】</a:t>
            </a:r>
            <a:endParaRPr lang="zh-CN" altLang="en-US"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t>
            </a:r>
            <a:r>
              <a:rPr lang="zh-CN" altLang="en-US" dirty="0"/>
              <a:t>财务分析</a:t>
            </a:r>
            <a:r>
              <a:rPr lang="en-US" altLang="zh-CN" dirty="0" smtClean="0"/>
              <a:t>】</a:t>
            </a:r>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690906623"/>
              </p:ext>
            </p:extLst>
          </p:nvPr>
        </p:nvGraphicFramePr>
        <p:xfrm>
          <a:off x="395288" y="980728"/>
          <a:ext cx="8497194" cy="5284431"/>
        </p:xfrm>
        <a:graphic>
          <a:graphicData uri="http://schemas.openxmlformats.org/drawingml/2006/table">
            <a:tbl>
              <a:tblPr>
                <a:tableStyleId>{35758FB7-9AC5-4552-8A53-C91805E547FA}</a:tableStyleId>
              </a:tblPr>
              <a:tblGrid>
                <a:gridCol w="1451321"/>
                <a:gridCol w="1679130"/>
                <a:gridCol w="5366743"/>
              </a:tblGrid>
              <a:tr h="1480019">
                <a:tc rowSpan="2">
                  <a:txBody>
                    <a:bodyPr/>
                    <a:lstStyle/>
                    <a:p>
                      <a:pPr>
                        <a:lnSpc>
                          <a:spcPct val="115000"/>
                        </a:lnSpc>
                        <a:spcBef>
                          <a:spcPts val="500"/>
                        </a:spcBef>
                        <a:spcAft>
                          <a:spcPts val="1000"/>
                        </a:spcAft>
                      </a:pPr>
                      <a:r>
                        <a:rPr lang="zh-CN" sz="1600" dirty="0">
                          <a:effectLst/>
                        </a:rPr>
                        <a:t>盈亏平衡点</a:t>
                      </a:r>
                    </a:p>
                    <a:p>
                      <a:pPr>
                        <a:lnSpc>
                          <a:spcPct val="115000"/>
                        </a:lnSpc>
                        <a:spcBef>
                          <a:spcPts val="500"/>
                        </a:spcBef>
                        <a:spcAft>
                          <a:spcPts val="1000"/>
                        </a:spcAft>
                      </a:pPr>
                      <a:r>
                        <a:rPr lang="zh-CN" sz="1600" dirty="0">
                          <a:effectLst/>
                        </a:rPr>
                        <a:t>（至少选一种）</a:t>
                      </a:r>
                      <a:endParaRPr lang="zh-CN" sz="1600" dirty="0">
                        <a:effectLst/>
                        <a:latin typeface="Calibri" panose="020F0502020204030204" pitchFamily="34" charset="0"/>
                        <a:ea typeface="宋体" panose="02010600030101010101" pitchFamily="2" charset="-122"/>
                        <a:cs typeface="Times New Roman" panose="02020603050405020304" pitchFamily="18" charset="0"/>
                      </a:endParaRPr>
                    </a:p>
                  </a:txBody>
                  <a:tcPr marL="56034" marR="56034" marT="0" marB="0" anchor="ctr"/>
                </a:tc>
                <a:tc>
                  <a:txBody>
                    <a:bodyPr/>
                    <a:lstStyle/>
                    <a:p>
                      <a:pPr>
                        <a:lnSpc>
                          <a:spcPct val="115000"/>
                        </a:lnSpc>
                        <a:spcBef>
                          <a:spcPts val="500"/>
                        </a:spcBef>
                        <a:spcAft>
                          <a:spcPts val="1000"/>
                        </a:spcAft>
                      </a:pPr>
                      <a:r>
                        <a:rPr lang="zh-CN" sz="1600" dirty="0">
                          <a:effectLst/>
                        </a:rPr>
                        <a:t>按实物单位计算</a:t>
                      </a:r>
                      <a:endParaRPr lang="zh-CN" sz="1600" dirty="0">
                        <a:effectLst/>
                        <a:latin typeface="Calibri" panose="020F0502020204030204" pitchFamily="34" charset="0"/>
                        <a:ea typeface="宋体" panose="02010600030101010101" pitchFamily="2" charset="-122"/>
                        <a:cs typeface="Times New Roman" panose="02020603050405020304" pitchFamily="18" charset="0"/>
                      </a:endParaRPr>
                    </a:p>
                  </a:txBody>
                  <a:tcPr marL="56034" marR="56034" marT="0" marB="0" anchor="ctr"/>
                </a:tc>
                <a:tc>
                  <a:txBody>
                    <a:bodyPr/>
                    <a:lstStyle/>
                    <a:p>
                      <a:pPr marL="0" indent="-12700" algn="l" defTabSz="914400" rtl="0" eaLnBrk="1" latinLnBrk="0" hangingPunct="1">
                        <a:lnSpc>
                          <a:spcPct val="125000"/>
                        </a:lnSpc>
                        <a:spcBef>
                          <a:spcPts val="300"/>
                        </a:spcBef>
                        <a:spcAft>
                          <a:spcPts val="1000"/>
                        </a:spcAft>
                        <a:tabLst>
                          <a:tab pos="914400" algn="l"/>
                          <a:tab pos="266700" algn="l"/>
                        </a:tabLst>
                      </a:pPr>
                      <a:r>
                        <a:rPr lang="zh-CN" sz="1600" kern="1200" dirty="0">
                          <a:effectLst/>
                        </a:rPr>
                        <a:t>年销售量</a:t>
                      </a:r>
                      <a:r>
                        <a:rPr lang="zh-CN" sz="1600" kern="1200" dirty="0" smtClean="0">
                          <a:effectLst/>
                        </a:rPr>
                        <a:t>：</a:t>
                      </a:r>
                      <a:endParaRPr lang="en-US" altLang="zh-CN" sz="1600" kern="1200" dirty="0" smtClean="0">
                        <a:effectLst/>
                      </a:endParaRPr>
                    </a:p>
                    <a:p>
                      <a:pPr marL="0" indent="-12700" algn="l" defTabSz="914400" rtl="0" eaLnBrk="1" latinLnBrk="0" hangingPunct="1">
                        <a:lnSpc>
                          <a:spcPct val="125000"/>
                        </a:lnSpc>
                        <a:spcBef>
                          <a:spcPts val="300"/>
                        </a:spcBef>
                        <a:spcAft>
                          <a:spcPts val="1000"/>
                        </a:spcAft>
                        <a:tabLst>
                          <a:tab pos="914400" algn="l"/>
                          <a:tab pos="266700" algn="l"/>
                        </a:tabLst>
                      </a:pPr>
                      <a:r>
                        <a:rPr lang="zh-CN" sz="1600" kern="1200" dirty="0" smtClean="0">
                          <a:effectLst/>
                        </a:rPr>
                        <a:t>年期间费用</a:t>
                      </a:r>
                      <a:r>
                        <a:rPr lang="en-US" sz="1600" kern="1200" dirty="0" smtClean="0">
                          <a:effectLst/>
                        </a:rPr>
                        <a:t>+</a:t>
                      </a:r>
                      <a:r>
                        <a:rPr lang="zh-CN" sz="1600" kern="1200" dirty="0" smtClean="0">
                          <a:effectLst/>
                        </a:rPr>
                        <a:t>年折旧</a:t>
                      </a:r>
                      <a:r>
                        <a:rPr lang="en-US" sz="1600" kern="1200" dirty="0" smtClean="0">
                          <a:effectLst/>
                        </a:rPr>
                        <a:t> / </a:t>
                      </a:r>
                      <a:r>
                        <a:rPr lang="zh-CN" sz="1600" kern="1200" dirty="0" smtClean="0">
                          <a:effectLst/>
                        </a:rPr>
                        <a:t>单位毛利润</a:t>
                      </a:r>
                      <a:endParaRPr lang="en-US" altLang="zh-CN" sz="1600" kern="1200" dirty="0" smtClean="0">
                        <a:effectLst/>
                      </a:endParaRPr>
                    </a:p>
                    <a:p>
                      <a:pPr marL="0" indent="-12700" algn="l" defTabSz="914400" rtl="0" eaLnBrk="1" latinLnBrk="0" hangingPunct="1">
                        <a:lnSpc>
                          <a:spcPct val="125000"/>
                        </a:lnSpc>
                        <a:spcBef>
                          <a:spcPts val="300"/>
                        </a:spcBef>
                        <a:spcAft>
                          <a:spcPts val="1000"/>
                        </a:spcAft>
                        <a:tabLst>
                          <a:tab pos="914400" algn="l"/>
                          <a:tab pos="266700" algn="l"/>
                        </a:tabLst>
                      </a:pPr>
                      <a:r>
                        <a:rPr lang="zh-CN" sz="1600" kern="1200" dirty="0" smtClean="0">
                          <a:effectLst/>
                        </a:rPr>
                        <a:t>＝</a:t>
                      </a:r>
                      <a:endParaRPr lang="zh-CN" sz="1600" kern="1200" dirty="0">
                        <a:solidFill>
                          <a:schemeClr val="dk1"/>
                        </a:solidFill>
                        <a:effectLst/>
                        <a:latin typeface="+mn-lt"/>
                        <a:ea typeface="+mn-ea"/>
                        <a:cs typeface="+mn-cs"/>
                      </a:endParaRPr>
                    </a:p>
                  </a:txBody>
                  <a:tcPr marL="56034" marR="56034" marT="0" marB="0" anchor="ctr"/>
                </a:tc>
              </a:tr>
              <a:tr h="913143">
                <a:tc vMerge="1">
                  <a:txBody>
                    <a:bodyPr/>
                    <a:lstStyle/>
                    <a:p>
                      <a:endParaRPr lang="zh-CN" altLang="en-US"/>
                    </a:p>
                  </a:txBody>
                  <a:tcPr/>
                </a:tc>
                <a:tc>
                  <a:txBody>
                    <a:bodyPr/>
                    <a:lstStyle/>
                    <a:p>
                      <a:pPr>
                        <a:lnSpc>
                          <a:spcPct val="115000"/>
                        </a:lnSpc>
                        <a:spcBef>
                          <a:spcPts val="500"/>
                        </a:spcBef>
                        <a:spcAft>
                          <a:spcPts val="1000"/>
                        </a:spcAft>
                      </a:pPr>
                      <a:r>
                        <a:rPr lang="zh-CN" sz="1600" dirty="0">
                          <a:effectLst/>
                        </a:rPr>
                        <a:t>按金额计算</a:t>
                      </a:r>
                      <a:endParaRPr lang="zh-CN" sz="1600" dirty="0">
                        <a:effectLst/>
                        <a:latin typeface="Calibri" panose="020F0502020204030204" pitchFamily="34" charset="0"/>
                        <a:ea typeface="宋体" panose="02010600030101010101" pitchFamily="2" charset="-122"/>
                        <a:cs typeface="Times New Roman" panose="02020603050405020304" pitchFamily="18" charset="0"/>
                      </a:endParaRPr>
                    </a:p>
                  </a:txBody>
                  <a:tcPr marL="56034" marR="56034" marT="0" marB="0" anchor="ctr"/>
                </a:tc>
                <a:tc>
                  <a:txBody>
                    <a:bodyPr/>
                    <a:lstStyle/>
                    <a:p>
                      <a:pPr indent="-12700">
                        <a:lnSpc>
                          <a:spcPct val="125000"/>
                        </a:lnSpc>
                        <a:spcBef>
                          <a:spcPts val="300"/>
                        </a:spcBef>
                        <a:spcAft>
                          <a:spcPts val="1000"/>
                        </a:spcAft>
                      </a:pPr>
                      <a:r>
                        <a:rPr lang="zh-CN" sz="1600" dirty="0">
                          <a:effectLst/>
                        </a:rPr>
                        <a:t>年收入：</a:t>
                      </a:r>
                    </a:p>
                    <a:p>
                      <a:pPr indent="-12700">
                        <a:lnSpc>
                          <a:spcPct val="125000"/>
                        </a:lnSpc>
                        <a:spcBef>
                          <a:spcPts val="300"/>
                        </a:spcBef>
                        <a:spcAft>
                          <a:spcPts val="1000"/>
                        </a:spcAft>
                      </a:pPr>
                      <a:r>
                        <a:rPr lang="zh-CN" sz="1600" dirty="0">
                          <a:effectLst/>
                        </a:rPr>
                        <a:t>（年期间费用</a:t>
                      </a:r>
                      <a:r>
                        <a:rPr lang="en-US" sz="1600" dirty="0">
                          <a:effectLst/>
                        </a:rPr>
                        <a:t>+</a:t>
                      </a:r>
                      <a:r>
                        <a:rPr lang="zh-CN" sz="1600" dirty="0">
                          <a:effectLst/>
                        </a:rPr>
                        <a:t>年折旧）</a:t>
                      </a:r>
                      <a:r>
                        <a:rPr lang="en-US" sz="1600" dirty="0">
                          <a:effectLst/>
                        </a:rPr>
                        <a:t>/</a:t>
                      </a:r>
                      <a:r>
                        <a:rPr lang="zh-CN" sz="1600" dirty="0">
                          <a:effectLst/>
                        </a:rPr>
                        <a:t>（</a:t>
                      </a:r>
                      <a:r>
                        <a:rPr lang="en-US" sz="1600" dirty="0">
                          <a:effectLst/>
                        </a:rPr>
                        <a:t>1-</a:t>
                      </a:r>
                      <a:r>
                        <a:rPr lang="zh-CN" sz="1600" dirty="0">
                          <a:effectLst/>
                        </a:rPr>
                        <a:t>单位营业成本</a:t>
                      </a:r>
                      <a:r>
                        <a:rPr lang="en-US" sz="1600" dirty="0">
                          <a:effectLst/>
                        </a:rPr>
                        <a:t>/</a:t>
                      </a:r>
                      <a:r>
                        <a:rPr lang="zh-CN" sz="1600" dirty="0">
                          <a:effectLst/>
                        </a:rPr>
                        <a:t>单位销售价格）＝</a:t>
                      </a:r>
                      <a:endParaRPr lang="zh-CN" sz="1600" dirty="0">
                        <a:effectLst/>
                        <a:latin typeface="Arial" panose="020B0604020202020204" pitchFamily="34" charset="0"/>
                        <a:ea typeface="仿宋_GB2312"/>
                        <a:cs typeface="Times New Roman" panose="02020603050405020304" pitchFamily="18" charset="0"/>
                      </a:endParaRPr>
                    </a:p>
                  </a:txBody>
                  <a:tcPr marL="56034" marR="56034" marT="0" marB="0" anchor="ctr"/>
                </a:tc>
              </a:tr>
              <a:tr h="532840">
                <a:tc>
                  <a:txBody>
                    <a:bodyPr/>
                    <a:lstStyle/>
                    <a:p>
                      <a:pPr>
                        <a:lnSpc>
                          <a:spcPct val="115000"/>
                        </a:lnSpc>
                        <a:spcBef>
                          <a:spcPts val="500"/>
                        </a:spcBef>
                        <a:spcAft>
                          <a:spcPts val="1000"/>
                        </a:spcAft>
                      </a:pPr>
                      <a:r>
                        <a:rPr lang="zh-CN" sz="1600">
                          <a:effectLst/>
                        </a:rPr>
                        <a:t>投资回报率</a:t>
                      </a:r>
                      <a:endParaRPr lang="zh-CN" sz="1600">
                        <a:effectLst/>
                        <a:latin typeface="Calibri" panose="020F0502020204030204" pitchFamily="34" charset="0"/>
                        <a:ea typeface="宋体" panose="02010600030101010101" pitchFamily="2" charset="-122"/>
                        <a:cs typeface="Times New Roman" panose="02020603050405020304" pitchFamily="18" charset="0"/>
                      </a:endParaRPr>
                    </a:p>
                  </a:txBody>
                  <a:tcPr marL="56034" marR="56034" marT="0" marB="0" anchor="ctr"/>
                </a:tc>
                <a:tc gridSpan="2">
                  <a:txBody>
                    <a:bodyPr/>
                    <a:lstStyle/>
                    <a:p>
                      <a:pPr>
                        <a:lnSpc>
                          <a:spcPct val="115000"/>
                        </a:lnSpc>
                        <a:spcBef>
                          <a:spcPts val="500"/>
                        </a:spcBef>
                        <a:spcAft>
                          <a:spcPts val="1000"/>
                        </a:spcAft>
                      </a:pPr>
                      <a:r>
                        <a:rPr lang="zh-CN" sz="1600" dirty="0">
                          <a:effectLst/>
                        </a:rPr>
                        <a:t>＝年净利润／启动资金×</a:t>
                      </a:r>
                      <a:r>
                        <a:rPr lang="en-US" sz="1600" dirty="0">
                          <a:effectLst/>
                        </a:rPr>
                        <a:t>100%</a:t>
                      </a:r>
                      <a:endParaRPr lang="zh-CN" sz="1600" dirty="0">
                        <a:effectLst/>
                      </a:endParaRPr>
                    </a:p>
                    <a:p>
                      <a:pPr>
                        <a:lnSpc>
                          <a:spcPct val="115000"/>
                        </a:lnSpc>
                        <a:spcBef>
                          <a:spcPts val="500"/>
                        </a:spcBef>
                        <a:spcAft>
                          <a:spcPts val="1000"/>
                        </a:spcAft>
                      </a:pPr>
                      <a:r>
                        <a:rPr lang="zh-CN" sz="1600" dirty="0">
                          <a:effectLst/>
                        </a:rPr>
                        <a:t>＝</a:t>
                      </a:r>
                      <a:r>
                        <a:rPr lang="en-US" sz="1600" dirty="0">
                          <a:effectLst/>
                        </a:rPr>
                        <a:t>     </a:t>
                      </a:r>
                      <a:r>
                        <a:rPr lang="en-US" sz="1600" dirty="0" smtClean="0">
                          <a:effectLst/>
                        </a:rPr>
                        <a:t>    </a:t>
                      </a:r>
                      <a:r>
                        <a:rPr lang="zh-CN" sz="1600" dirty="0" smtClean="0">
                          <a:effectLst/>
                        </a:rPr>
                        <a:t>／</a:t>
                      </a:r>
                      <a:r>
                        <a:rPr lang="en-US" sz="1600" dirty="0" smtClean="0">
                          <a:effectLst/>
                        </a:rPr>
                        <a:t>             </a:t>
                      </a:r>
                      <a:r>
                        <a:rPr lang="zh-CN" sz="1600" dirty="0" smtClean="0">
                          <a:effectLst/>
                        </a:rPr>
                        <a:t>×</a:t>
                      </a:r>
                      <a:r>
                        <a:rPr lang="en-US" sz="1600" dirty="0">
                          <a:effectLst/>
                        </a:rPr>
                        <a:t>100%</a:t>
                      </a:r>
                      <a:r>
                        <a:rPr lang="zh-CN" sz="1600" dirty="0">
                          <a:effectLst/>
                        </a:rPr>
                        <a:t>＝</a:t>
                      </a:r>
                      <a:r>
                        <a:rPr lang="en-US" sz="1600" dirty="0">
                          <a:effectLst/>
                        </a:rPr>
                        <a:t>     </a:t>
                      </a:r>
                      <a:r>
                        <a:rPr lang="en-US" sz="1600" dirty="0" smtClean="0">
                          <a:effectLst/>
                        </a:rPr>
                        <a:t>    </a:t>
                      </a:r>
                      <a:r>
                        <a:rPr lang="en-US" sz="1600" dirty="0">
                          <a:effectLst/>
                        </a:rPr>
                        <a:t>%</a:t>
                      </a:r>
                      <a:endParaRPr lang="zh-CN" sz="1600" dirty="0">
                        <a:effectLst/>
                        <a:latin typeface="Calibri" panose="020F0502020204030204" pitchFamily="34" charset="0"/>
                        <a:ea typeface="宋体" panose="02010600030101010101" pitchFamily="2" charset="-122"/>
                        <a:cs typeface="Times New Roman" panose="02020603050405020304" pitchFamily="18" charset="0"/>
                      </a:endParaRPr>
                    </a:p>
                  </a:txBody>
                  <a:tcPr marL="56034" marR="56034" marT="0" marB="0" anchor="ctr"/>
                </a:tc>
                <a:tc hMerge="1">
                  <a:txBody>
                    <a:bodyPr/>
                    <a:lstStyle/>
                    <a:p>
                      <a:endParaRPr lang="zh-CN" altLang="en-US"/>
                    </a:p>
                  </a:txBody>
                  <a:tcPr/>
                </a:tc>
              </a:tr>
              <a:tr h="442044">
                <a:tc>
                  <a:txBody>
                    <a:bodyPr/>
                    <a:lstStyle/>
                    <a:p>
                      <a:pPr>
                        <a:lnSpc>
                          <a:spcPct val="115000"/>
                        </a:lnSpc>
                        <a:spcBef>
                          <a:spcPts val="500"/>
                        </a:spcBef>
                        <a:spcAft>
                          <a:spcPts val="1000"/>
                        </a:spcAft>
                      </a:pPr>
                      <a:r>
                        <a:rPr lang="zh-CN" sz="1600">
                          <a:effectLst/>
                        </a:rPr>
                        <a:t>投资回收期</a:t>
                      </a:r>
                      <a:endParaRPr lang="zh-CN" sz="1600">
                        <a:effectLst/>
                        <a:latin typeface="Calibri" panose="020F0502020204030204" pitchFamily="34" charset="0"/>
                        <a:ea typeface="宋体" panose="02010600030101010101" pitchFamily="2" charset="-122"/>
                        <a:cs typeface="Times New Roman" panose="02020603050405020304" pitchFamily="18" charset="0"/>
                      </a:endParaRPr>
                    </a:p>
                  </a:txBody>
                  <a:tcPr marL="56034" marR="56034" marT="0" marB="0" anchor="ctr"/>
                </a:tc>
                <a:tc gridSpan="2">
                  <a:txBody>
                    <a:bodyPr/>
                    <a:lstStyle/>
                    <a:p>
                      <a:pPr>
                        <a:lnSpc>
                          <a:spcPct val="115000"/>
                        </a:lnSpc>
                        <a:spcBef>
                          <a:spcPts val="500"/>
                        </a:spcBef>
                        <a:spcAft>
                          <a:spcPts val="1000"/>
                        </a:spcAft>
                      </a:pPr>
                      <a:r>
                        <a:rPr lang="zh-CN" sz="1600" dirty="0">
                          <a:effectLst/>
                        </a:rPr>
                        <a:t>＝启动资金／年净利润</a:t>
                      </a:r>
                    </a:p>
                    <a:p>
                      <a:pPr>
                        <a:lnSpc>
                          <a:spcPct val="115000"/>
                        </a:lnSpc>
                        <a:spcBef>
                          <a:spcPts val="500"/>
                        </a:spcBef>
                        <a:spcAft>
                          <a:spcPts val="1000"/>
                        </a:spcAft>
                      </a:pPr>
                      <a:r>
                        <a:rPr lang="zh-CN" sz="1600" dirty="0">
                          <a:effectLst/>
                        </a:rPr>
                        <a:t>＝</a:t>
                      </a:r>
                      <a:r>
                        <a:rPr lang="en-US" sz="1600" dirty="0">
                          <a:effectLst/>
                        </a:rPr>
                        <a:t>       </a:t>
                      </a:r>
                      <a:r>
                        <a:rPr lang="zh-CN" sz="1600" dirty="0">
                          <a:effectLst/>
                        </a:rPr>
                        <a:t>／</a:t>
                      </a:r>
                      <a:r>
                        <a:rPr lang="en-US" sz="1600" dirty="0">
                          <a:effectLst/>
                        </a:rPr>
                        <a:t>        </a:t>
                      </a:r>
                      <a:r>
                        <a:rPr lang="zh-CN" sz="1600" dirty="0">
                          <a:effectLst/>
                        </a:rPr>
                        <a:t>＝</a:t>
                      </a:r>
                      <a:r>
                        <a:rPr lang="en-US" sz="1600" dirty="0">
                          <a:effectLst/>
                        </a:rPr>
                        <a:t>    </a:t>
                      </a:r>
                      <a:r>
                        <a:rPr lang="zh-CN" sz="1600" dirty="0">
                          <a:effectLst/>
                        </a:rPr>
                        <a:t>年</a:t>
                      </a:r>
                      <a:r>
                        <a:rPr lang="en-US" sz="1600" dirty="0">
                          <a:effectLst/>
                        </a:rPr>
                        <a:t>    </a:t>
                      </a:r>
                      <a:r>
                        <a:rPr lang="zh-CN" sz="1600" dirty="0">
                          <a:effectLst/>
                        </a:rPr>
                        <a:t>月</a:t>
                      </a:r>
                      <a:endParaRPr lang="zh-CN" sz="1600" dirty="0">
                        <a:effectLst/>
                        <a:latin typeface="Calibri" panose="020F0502020204030204" pitchFamily="34" charset="0"/>
                        <a:ea typeface="宋体" panose="02010600030101010101" pitchFamily="2" charset="-122"/>
                        <a:cs typeface="Times New Roman" panose="02020603050405020304" pitchFamily="18" charset="0"/>
                      </a:endParaRPr>
                    </a:p>
                  </a:txBody>
                  <a:tcPr marL="56034" marR="56034" marT="0" marB="0" anchor="ctr"/>
                </a:tc>
                <a:tc hMerge="1">
                  <a:txBody>
                    <a:bodyPr/>
                    <a:lstStyle/>
                    <a:p>
                      <a:endParaRPr lang="zh-CN" altLang="en-US"/>
                    </a:p>
                  </a:txBody>
                  <a:tcPr/>
                </a:tc>
              </a:tr>
              <a:tr h="740891">
                <a:tc>
                  <a:txBody>
                    <a:bodyPr/>
                    <a:lstStyle/>
                    <a:p>
                      <a:pPr>
                        <a:lnSpc>
                          <a:spcPct val="115000"/>
                        </a:lnSpc>
                        <a:spcBef>
                          <a:spcPts val="500"/>
                        </a:spcBef>
                        <a:spcAft>
                          <a:spcPts val="1000"/>
                        </a:spcAft>
                      </a:pPr>
                      <a:r>
                        <a:rPr lang="zh-CN" sz="1600" dirty="0">
                          <a:effectLst/>
                        </a:rPr>
                        <a:t>结论</a:t>
                      </a:r>
                      <a:endParaRPr lang="zh-CN" sz="1600" dirty="0">
                        <a:effectLst/>
                        <a:latin typeface="Calibri" panose="020F0502020204030204" pitchFamily="34" charset="0"/>
                        <a:ea typeface="宋体" panose="02010600030101010101" pitchFamily="2" charset="-122"/>
                        <a:cs typeface="Times New Roman" panose="02020603050405020304" pitchFamily="18" charset="0"/>
                      </a:endParaRPr>
                    </a:p>
                  </a:txBody>
                  <a:tcPr marL="56034" marR="56034" marT="0" marB="0" anchor="ctr"/>
                </a:tc>
                <a:tc gridSpan="2">
                  <a:txBody>
                    <a:bodyPr/>
                    <a:lstStyle/>
                    <a:p>
                      <a:pPr>
                        <a:lnSpc>
                          <a:spcPct val="115000"/>
                        </a:lnSpc>
                        <a:spcBef>
                          <a:spcPts val="500"/>
                        </a:spcBef>
                        <a:spcAft>
                          <a:spcPts val="1000"/>
                        </a:spcAft>
                      </a:pPr>
                      <a:r>
                        <a:rPr lang="zh-CN" sz="1600" dirty="0">
                          <a:effectLst/>
                        </a:rPr>
                        <a:t>盈亏平衡点是否容易达到</a:t>
                      </a:r>
                      <a:r>
                        <a:rPr lang="en-US" sz="1600" dirty="0">
                          <a:effectLst/>
                        </a:rPr>
                        <a:t>?</a:t>
                      </a:r>
                      <a:endParaRPr lang="zh-CN" sz="1600" dirty="0">
                        <a:effectLst/>
                      </a:endParaRPr>
                    </a:p>
                    <a:p>
                      <a:pPr>
                        <a:lnSpc>
                          <a:spcPct val="115000"/>
                        </a:lnSpc>
                        <a:spcBef>
                          <a:spcPts val="500"/>
                        </a:spcBef>
                        <a:spcAft>
                          <a:spcPts val="1000"/>
                        </a:spcAft>
                      </a:pPr>
                      <a:r>
                        <a:rPr lang="zh-CN" sz="1600" dirty="0">
                          <a:effectLst/>
                        </a:rPr>
                        <a:t>投资回报率和回收期是否满意？</a:t>
                      </a:r>
                    </a:p>
                    <a:p>
                      <a:pPr>
                        <a:lnSpc>
                          <a:spcPct val="115000"/>
                        </a:lnSpc>
                        <a:spcBef>
                          <a:spcPts val="500"/>
                        </a:spcBef>
                        <a:spcAft>
                          <a:spcPts val="1000"/>
                        </a:spcAft>
                      </a:pPr>
                      <a:r>
                        <a:rPr lang="zh-CN" sz="1600" dirty="0">
                          <a:effectLst/>
                        </a:rPr>
                        <a:t>此生意是否适合投资？</a:t>
                      </a:r>
                      <a:endParaRPr lang="zh-CN" sz="1600" dirty="0">
                        <a:effectLst/>
                        <a:latin typeface="Calibri" panose="020F0502020204030204" pitchFamily="34" charset="0"/>
                        <a:ea typeface="宋体" panose="02010600030101010101" pitchFamily="2" charset="-122"/>
                        <a:cs typeface="Times New Roman" panose="02020603050405020304" pitchFamily="18" charset="0"/>
                      </a:endParaRPr>
                    </a:p>
                  </a:txBody>
                  <a:tcPr marL="56034" marR="56034" marT="0" marB="0" anchor="ctr"/>
                </a:tc>
                <a:tc hMerge="1">
                  <a:txBody>
                    <a:bodyPr/>
                    <a:lstStyle/>
                    <a:p>
                      <a:endParaRPr lang="zh-CN" alt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爆炸形 1 3"/>
          <p:cNvSpPr/>
          <p:nvPr/>
        </p:nvSpPr>
        <p:spPr>
          <a:xfrm>
            <a:off x="5940152" y="0"/>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tLang="zh-CN" dirty="0" smtClean="0"/>
          </a:p>
          <a:p>
            <a:pPr algn="ctr"/>
            <a:r>
              <a:rPr lang="zh-CN" altLang="en-US" dirty="0" smtClean="0"/>
              <a:t>此页幻灯片无需展示，可删除或者隐藏，只讲述！</a:t>
            </a:r>
            <a:endParaRPr lang="zh-CN" altLang="en-US" dirty="0"/>
          </a:p>
        </p:txBody>
      </p:sp>
      <p:graphicFrame>
        <p:nvGraphicFramePr>
          <p:cNvPr id="5" name="表格 4"/>
          <p:cNvGraphicFramePr>
            <a:graphicFrameLocks noGrp="1"/>
          </p:cNvGraphicFramePr>
          <p:nvPr/>
        </p:nvGraphicFramePr>
        <p:xfrm>
          <a:off x="1259632" y="2276872"/>
          <a:ext cx="6096000" cy="2204720"/>
        </p:xfrm>
        <a:graphic>
          <a:graphicData uri="http://schemas.openxmlformats.org/drawingml/2006/table">
            <a:tbl>
              <a:tblPr firstRow="1" bandRow="1">
                <a:tableStyleId>{5C22544A-7EE6-4342-B048-85BDC9FD1C3A}</a:tableStyleId>
              </a:tblPr>
              <a:tblGrid>
                <a:gridCol w="3048000"/>
                <a:gridCol w="3048000"/>
              </a:tblGrid>
              <a:tr h="370840">
                <a:tc gridSpan="2">
                  <a:txBody>
                    <a:bodyPr/>
                    <a:lstStyle/>
                    <a:p>
                      <a:pPr algn="ctr"/>
                      <a:r>
                        <a:rPr lang="zh-CN" altLang="en-US" dirty="0" smtClean="0"/>
                        <a:t>这张幻灯片的目的</a:t>
                      </a:r>
                      <a:endParaRPr lang="zh-CN" altLang="en-US" dirty="0"/>
                    </a:p>
                  </a:txBody>
                  <a:tcPr/>
                </a:tc>
                <a:tc hMerge="1">
                  <a:txBody>
                    <a:bodyPr/>
                    <a:lstStyle/>
                    <a:p>
                      <a:endParaRPr lang="zh-CN" altLang="en-US" dirty="0"/>
                    </a:p>
                  </a:txBody>
                  <a:tcPr/>
                </a:tc>
              </a:tr>
              <a:tr h="370840">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u="none" strike="noStrike" kern="1200" cap="none" normalizeH="0" baseline="0" dirty="0" smtClean="0">
                          <a:ln>
                            <a:noFill/>
                          </a:ln>
                          <a:solidFill>
                            <a:schemeClr val="dk1"/>
                          </a:solidFill>
                          <a:effectLst/>
                          <a:latin typeface="+mn-lt"/>
                          <a:ea typeface="+mn-ea"/>
                          <a:cs typeface="+mn-cs"/>
                        </a:rPr>
                        <a:t>这张幻灯片是为了阐述你拥有的知识技能，以及你创业的决心。投资者不仅仅是投资你的项目，更重要的是，他们在投资你！</a:t>
                      </a:r>
                      <a:endParaRPr kumimoji="0" lang="en-US" altLang="zh-CN" sz="1400" u="none" strike="noStrike" kern="1200" cap="none" normalizeH="0" baseline="0" dirty="0" smtClean="0">
                        <a:ln>
                          <a:noFill/>
                        </a:ln>
                        <a:solidFill>
                          <a:schemeClr val="dk1"/>
                        </a:solidFill>
                        <a:effectLst/>
                        <a:latin typeface="+mn-lt"/>
                        <a:ea typeface="+mn-ea"/>
                        <a:cs typeface="+mn-cs"/>
                      </a:endParaRPr>
                    </a:p>
                  </a:txBody>
                  <a:tcPr/>
                </a:tc>
                <a:tc hMerge="1">
                  <a:txBody>
                    <a:bodyPr/>
                    <a:lstStyle/>
                    <a:p>
                      <a:endParaRPr lang="zh-CN" altLang="en-US" dirty="0"/>
                    </a:p>
                  </a:txBody>
                  <a:tcPr/>
                </a:tc>
              </a:tr>
              <a:tr h="370840">
                <a:tc>
                  <a:txBody>
                    <a:bodyPr/>
                    <a:lstStyle/>
                    <a:p>
                      <a:r>
                        <a:rPr lang="zh-CN" altLang="en-US" sz="1600" kern="1200" dirty="0" smtClean="0">
                          <a:solidFill>
                            <a:schemeClr val="dk1"/>
                          </a:solidFill>
                          <a:latin typeface="+mn-lt"/>
                          <a:ea typeface="+mn-ea"/>
                          <a:cs typeface="+mn-cs"/>
                        </a:rPr>
                        <a:t>包括在幻灯片内（不限于）</a:t>
                      </a:r>
                    </a:p>
                  </a:txBody>
                  <a:tcPr/>
                </a:tc>
                <a:tc>
                  <a:txBody>
                    <a:bodyPr/>
                    <a:lstStyle/>
                    <a:p>
                      <a:r>
                        <a:rPr lang="zh-CN" altLang="en-US" sz="1600" kern="1200" dirty="0" smtClean="0">
                          <a:solidFill>
                            <a:schemeClr val="dk1"/>
                          </a:solidFill>
                          <a:latin typeface="+mn-lt"/>
                          <a:ea typeface="+mn-ea"/>
                          <a:cs typeface="+mn-cs"/>
                        </a:rPr>
                        <a:t>备注信息（不限于）</a:t>
                      </a:r>
                    </a:p>
                  </a:txBody>
                  <a:tcPr/>
                </a:tc>
              </a:tr>
              <a:tr h="370840">
                <a:tc>
                  <a:txBody>
                    <a:bodyPr/>
                    <a:lstStyle/>
                    <a:p>
                      <a:pPr marL="231775" marR="0" lvl="0" indent="-231775" algn="l" defTabSz="914400" rtl="0" eaLnBrk="1" fontAlgn="base" latinLnBrk="0" hangingPunct="1">
                        <a:lnSpc>
                          <a:spcPct val="100000"/>
                        </a:lnSpc>
                        <a:spcBef>
                          <a:spcPct val="0"/>
                        </a:spcBef>
                        <a:spcAft>
                          <a:spcPct val="0"/>
                        </a:spcAft>
                        <a:buClrTx/>
                        <a:buSzTx/>
                        <a:buFont typeface="Arial" pitchFamily="34" charset="0"/>
                        <a:buChar char="•"/>
                        <a:tabLst/>
                      </a:pPr>
                      <a:r>
                        <a:rPr kumimoji="0" lang="zh-CN" altLang="en-US" sz="1400" b="1" u="none" strike="noStrike" cap="none" normalizeH="0" baseline="0" dirty="0" smtClean="0">
                          <a:ln>
                            <a:noFill/>
                          </a:ln>
                          <a:effectLst/>
                        </a:rPr>
                        <a:t>列举与你取得的与项目相关的成就，你的团队成员情况、管理层以及你过去的经验，证明你能开始运营你的项目。</a:t>
                      </a:r>
                      <a:endParaRPr kumimoji="0" lang="en-US" altLang="zh-CN" sz="1400" b="1" u="none" strike="noStrike" cap="none" normalizeH="0" baseline="0" dirty="0" smtClean="0">
                        <a:ln>
                          <a:noFill/>
                        </a:ln>
                        <a:effectLs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1400" b="1" u="none" strike="noStrike" kern="1200" cap="none" normalizeH="0" baseline="0" dirty="0" smtClean="0">
                          <a:ln>
                            <a:noFill/>
                          </a:ln>
                          <a:solidFill>
                            <a:schemeClr val="dk1"/>
                          </a:solidFill>
                          <a:effectLst/>
                          <a:latin typeface="+mn-lt"/>
                          <a:ea typeface="+mn-ea"/>
                          <a:cs typeface="+mn-cs"/>
                        </a:rPr>
                        <a:t>要介绍领导层成员，商业顾问以及主要的投资人和持股情况</a:t>
                      </a:r>
                    </a:p>
                    <a:p>
                      <a:endParaRPr kumimoji="0" lang="zh-CN" altLang="en-US" sz="1400" b="1" u="none" strike="noStrike" kern="1200" cap="none" normalizeH="0" baseline="0" dirty="0" smtClean="0">
                        <a:ln>
                          <a:noFill/>
                        </a:ln>
                        <a:solidFill>
                          <a:schemeClr val="dk1"/>
                        </a:solidFill>
                        <a:effectLst/>
                        <a:latin typeface="+mn-lt"/>
                        <a:ea typeface="+mn-ea"/>
                        <a:cs typeface="+mn-cs"/>
                      </a:endParaRPr>
                    </a:p>
                  </a:txBody>
                  <a:tcPr/>
                </a:tc>
              </a:tr>
            </a:tbl>
          </a:graphicData>
        </a:graphic>
      </p:graphicFrame>
      <p:sp>
        <p:nvSpPr>
          <p:cNvPr id="6" name="TextBox 5"/>
          <p:cNvSpPr txBox="1"/>
          <p:nvPr/>
        </p:nvSpPr>
        <p:spPr>
          <a:xfrm>
            <a:off x="683568" y="908720"/>
            <a:ext cx="4536504" cy="461665"/>
          </a:xfrm>
          <a:prstGeom prst="rect">
            <a:avLst/>
          </a:prstGeom>
          <a:noFill/>
        </p:spPr>
        <p:txBody>
          <a:bodyPr wrap="square" rtlCol="0">
            <a:spAutoFit/>
          </a:bodyPr>
          <a:lstStyle/>
          <a:p>
            <a:r>
              <a:rPr lang="en-US" altLang="zh-CN" sz="2400" dirty="0" smtClean="0"/>
              <a:t>【</a:t>
            </a:r>
            <a:r>
              <a:rPr lang="zh-CN" altLang="en-US" sz="2400" dirty="0" smtClean="0"/>
              <a:t>管理团队</a:t>
            </a:r>
            <a:r>
              <a:rPr lang="en-US" altLang="zh-CN" sz="2400" dirty="0" smtClean="0"/>
              <a:t>】</a:t>
            </a:r>
            <a:endParaRPr lang="zh-CN" altLang="en-US" sz="2400" dirty="0"/>
          </a:p>
        </p:txBody>
      </p:sp>
      <p:sp>
        <p:nvSpPr>
          <p:cNvPr id="7" name="矩形 6"/>
          <p:cNvSpPr/>
          <p:nvPr/>
        </p:nvSpPr>
        <p:spPr>
          <a:xfrm>
            <a:off x="2627784" y="5013176"/>
            <a:ext cx="4283545" cy="338554"/>
          </a:xfrm>
          <a:prstGeom prst="rect">
            <a:avLst/>
          </a:prstGeom>
        </p:spPr>
        <p:txBody>
          <a:bodyPr wrap="none">
            <a:spAutoFit/>
          </a:bodyPr>
          <a:lstStyle/>
          <a:p>
            <a:pPr lvl="0" algn="ctr"/>
            <a:r>
              <a:rPr lang="zh-CN" altLang="en-US" u="sng" dirty="0" smtClean="0">
                <a:latin typeface="+mn-ea"/>
                <a:ea typeface="+mn-ea"/>
              </a:rPr>
              <a:t>注意</a:t>
            </a:r>
            <a:r>
              <a:rPr lang="zh-CN" altLang="en-US" dirty="0" smtClean="0">
                <a:latin typeface="+mn-ea"/>
                <a:ea typeface="+mn-ea"/>
              </a:rPr>
              <a:t>：</a:t>
            </a:r>
            <a:r>
              <a:rPr lang="zh-CN" altLang="en-US" b="1" dirty="0" smtClean="0">
                <a:latin typeface="+mn-ea"/>
                <a:ea typeface="+mn-ea"/>
              </a:rPr>
              <a:t>字体加粗必选项</a:t>
            </a:r>
            <a:r>
              <a:rPr lang="en-US" altLang="zh-CN" b="1" dirty="0" smtClean="0">
                <a:latin typeface="+mn-ea"/>
                <a:ea typeface="+mn-ea"/>
              </a:rPr>
              <a:t>  </a:t>
            </a:r>
            <a:r>
              <a:rPr lang="zh-CN" altLang="en-US" dirty="0" smtClean="0">
                <a:latin typeface="+mn-ea"/>
                <a:ea typeface="+mn-ea"/>
              </a:rPr>
              <a:t>字体不加粗为可选项</a:t>
            </a:r>
            <a:endParaRPr lang="en-US" altLang="zh-CN" i="1" dirty="0" smtClean="0">
              <a:latin typeface="+mn-ea"/>
              <a:ea typeface="+mn-ea"/>
            </a:endParaRPr>
          </a:p>
        </p:txBody>
      </p:sp>
    </p:spTree>
    <p:extLst>
      <p:ext uri="{BB962C8B-B14F-4D97-AF65-F5344CB8AC3E}">
        <p14:creationId xmlns:p14="http://schemas.microsoft.com/office/powerpoint/2010/main" val="294193671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t>
            </a:r>
            <a:r>
              <a:rPr lang="zh-CN" altLang="en-US" dirty="0"/>
              <a:t>管理团队</a:t>
            </a:r>
            <a:r>
              <a:rPr lang="en-US"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9628590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爆炸形 1 3"/>
          <p:cNvSpPr/>
          <p:nvPr/>
        </p:nvSpPr>
        <p:spPr>
          <a:xfrm>
            <a:off x="5940152" y="0"/>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tLang="zh-CN" dirty="0" smtClean="0"/>
          </a:p>
          <a:p>
            <a:pPr algn="ctr"/>
            <a:r>
              <a:rPr lang="zh-CN" altLang="en-US" dirty="0" smtClean="0"/>
              <a:t>此页幻灯片无需展示，可删除或者隐藏，只讲述！</a:t>
            </a:r>
            <a:endParaRPr lang="zh-CN" altLang="en-US" dirty="0"/>
          </a:p>
        </p:txBody>
      </p:sp>
      <p:sp>
        <p:nvSpPr>
          <p:cNvPr id="6" name="TextBox 5"/>
          <p:cNvSpPr txBox="1"/>
          <p:nvPr/>
        </p:nvSpPr>
        <p:spPr>
          <a:xfrm>
            <a:off x="683568" y="908720"/>
            <a:ext cx="4536504" cy="461665"/>
          </a:xfrm>
          <a:prstGeom prst="rect">
            <a:avLst/>
          </a:prstGeom>
          <a:noFill/>
        </p:spPr>
        <p:txBody>
          <a:bodyPr wrap="square" rtlCol="0">
            <a:spAutoFit/>
          </a:bodyPr>
          <a:lstStyle/>
          <a:p>
            <a:r>
              <a:rPr lang="en-US" altLang="zh-CN" sz="2400" dirty="0" smtClean="0"/>
              <a:t>【</a:t>
            </a:r>
            <a:r>
              <a:rPr lang="zh-CN" altLang="en-US" sz="2400" dirty="0" smtClean="0"/>
              <a:t>企业社会责任</a:t>
            </a:r>
            <a:r>
              <a:rPr lang="en-US" altLang="zh-CN" sz="2400" dirty="0" smtClean="0"/>
              <a:t>】</a:t>
            </a:r>
            <a:endParaRPr lang="zh-CN" altLang="en-US" sz="2400" dirty="0"/>
          </a:p>
        </p:txBody>
      </p:sp>
      <p:graphicFrame>
        <p:nvGraphicFramePr>
          <p:cNvPr id="5" name="表格 4"/>
          <p:cNvGraphicFramePr>
            <a:graphicFrameLocks noGrp="1"/>
          </p:cNvGraphicFramePr>
          <p:nvPr>
            <p:extLst>
              <p:ext uri="{D42A27DB-BD31-4B8C-83A1-F6EECF244321}">
                <p14:modId xmlns:p14="http://schemas.microsoft.com/office/powerpoint/2010/main" val="1282795068"/>
              </p:ext>
            </p:extLst>
          </p:nvPr>
        </p:nvGraphicFramePr>
        <p:xfrm>
          <a:off x="1259632" y="2276872"/>
          <a:ext cx="6120680" cy="1991360"/>
        </p:xfrm>
        <a:graphic>
          <a:graphicData uri="http://schemas.openxmlformats.org/drawingml/2006/table">
            <a:tbl>
              <a:tblPr firstRow="1" bandRow="1">
                <a:tableStyleId>{5C22544A-7EE6-4342-B048-85BDC9FD1C3A}</a:tableStyleId>
              </a:tblPr>
              <a:tblGrid>
                <a:gridCol w="3048000"/>
                <a:gridCol w="3072680"/>
              </a:tblGrid>
              <a:tr h="370840">
                <a:tc gridSpan="2">
                  <a:txBody>
                    <a:bodyPr/>
                    <a:lstStyle/>
                    <a:p>
                      <a:pPr algn="ctr"/>
                      <a:r>
                        <a:rPr lang="zh-CN" altLang="en-US" dirty="0" smtClean="0"/>
                        <a:t>这张幻灯片的目的</a:t>
                      </a:r>
                      <a:endParaRPr lang="zh-CN" altLang="en-US" dirty="0"/>
                    </a:p>
                  </a:txBody>
                  <a:tcPr/>
                </a:tc>
                <a:tc hMerge="1">
                  <a:txBody>
                    <a:bodyPr/>
                    <a:lstStyle/>
                    <a:p>
                      <a:endParaRPr lang="zh-CN" altLang="en-US" dirty="0"/>
                    </a:p>
                  </a:txBody>
                  <a:tcPr/>
                </a:tc>
              </a:tr>
              <a:tr h="370840">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u="none" strike="noStrike" kern="1200" cap="none" normalizeH="0" baseline="0" dirty="0" smtClean="0">
                          <a:ln>
                            <a:noFill/>
                          </a:ln>
                          <a:solidFill>
                            <a:schemeClr val="dk1"/>
                          </a:solidFill>
                          <a:effectLst/>
                          <a:latin typeface="+mn-lt"/>
                          <a:ea typeface="+mn-ea"/>
                          <a:cs typeface="+mn-cs"/>
                        </a:rPr>
                        <a:t>这张幻灯片是为了阐述</a:t>
                      </a:r>
                      <a:r>
                        <a:rPr kumimoji="0" lang="zh-CN" altLang="zh-CN" sz="1400" u="none" strike="noStrike" kern="1200" cap="none" normalizeH="0" baseline="0" dirty="0" smtClean="0">
                          <a:ln>
                            <a:noFill/>
                          </a:ln>
                          <a:solidFill>
                            <a:schemeClr val="dk1"/>
                          </a:solidFill>
                          <a:effectLst/>
                          <a:latin typeface="+mn-lt"/>
                          <a:ea typeface="+mn-ea"/>
                          <a:cs typeface="+mn-cs"/>
                        </a:rPr>
                        <a:t>描述</a:t>
                      </a:r>
                      <a:r>
                        <a:rPr kumimoji="0" lang="zh-CN" altLang="en-US" sz="1400" u="none" strike="noStrike" kern="1200" cap="none" normalizeH="0" baseline="0" dirty="0" smtClean="0">
                          <a:ln>
                            <a:noFill/>
                          </a:ln>
                          <a:solidFill>
                            <a:schemeClr val="dk1"/>
                          </a:solidFill>
                          <a:effectLst/>
                          <a:latin typeface="+mn-lt"/>
                          <a:ea typeface="+mn-ea"/>
                          <a:cs typeface="+mn-cs"/>
                        </a:rPr>
                        <a:t>你和你</a:t>
                      </a:r>
                      <a:r>
                        <a:rPr kumimoji="0" lang="zh-CN" altLang="zh-CN" sz="1400" u="none" strike="noStrike" kern="1200" cap="none" normalizeH="0" baseline="0" dirty="0" smtClean="0">
                          <a:ln>
                            <a:noFill/>
                          </a:ln>
                          <a:solidFill>
                            <a:schemeClr val="dk1"/>
                          </a:solidFill>
                          <a:effectLst/>
                          <a:latin typeface="+mn-lt"/>
                          <a:ea typeface="+mn-ea"/>
                          <a:cs typeface="+mn-cs"/>
                        </a:rPr>
                        <a:t>的公司将如何履行社会责任</a:t>
                      </a:r>
                      <a:r>
                        <a:rPr kumimoji="0" lang="zh-CN" altLang="en-US" sz="1400" u="none" strike="noStrike" kern="1200" cap="none" normalizeH="0" baseline="0" dirty="0" smtClean="0">
                          <a:ln>
                            <a:noFill/>
                          </a:ln>
                          <a:solidFill>
                            <a:schemeClr val="dk1"/>
                          </a:solidFill>
                          <a:effectLst/>
                          <a:latin typeface="+mn-lt"/>
                          <a:ea typeface="+mn-ea"/>
                          <a:cs typeface="+mn-cs"/>
                        </a:rPr>
                        <a:t>，在公益参与方面的计划</a:t>
                      </a:r>
                      <a:r>
                        <a:rPr kumimoji="0" lang="zh-CN" altLang="zh-CN" sz="1400" u="none" strike="noStrike" kern="1200" cap="none" normalizeH="0" baseline="0" dirty="0" smtClean="0">
                          <a:ln>
                            <a:noFill/>
                          </a:ln>
                          <a:solidFill>
                            <a:schemeClr val="dk1"/>
                          </a:solidFill>
                          <a:effectLst/>
                          <a:latin typeface="+mn-lt"/>
                          <a:ea typeface="+mn-ea"/>
                          <a:cs typeface="+mn-cs"/>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400" u="none" strike="noStrike" kern="1200" cap="none" normalizeH="0" baseline="0" dirty="0" smtClean="0">
                        <a:ln>
                          <a:noFill/>
                        </a:ln>
                        <a:solidFill>
                          <a:schemeClr val="dk1"/>
                        </a:solidFill>
                        <a:effectLst/>
                        <a:latin typeface="+mn-lt"/>
                        <a:ea typeface="+mn-ea"/>
                        <a:cs typeface="+mn-cs"/>
                      </a:endParaRPr>
                    </a:p>
                  </a:txBody>
                  <a:tcPr/>
                </a:tc>
                <a:tc hMerge="1">
                  <a:txBody>
                    <a:bodyPr/>
                    <a:lstStyle/>
                    <a:p>
                      <a:endParaRPr lang="zh-CN" altLang="en-US" dirty="0"/>
                    </a:p>
                  </a:txBody>
                  <a:tcPr/>
                </a:tc>
              </a:tr>
              <a:tr h="370840">
                <a:tc>
                  <a:txBody>
                    <a:bodyPr/>
                    <a:lstStyle/>
                    <a:p>
                      <a:r>
                        <a:rPr lang="zh-CN" altLang="en-US" sz="1600" kern="1200" dirty="0" smtClean="0">
                          <a:solidFill>
                            <a:schemeClr val="dk1"/>
                          </a:solidFill>
                          <a:latin typeface="+mn-lt"/>
                          <a:ea typeface="+mn-ea"/>
                          <a:cs typeface="+mn-cs"/>
                        </a:rPr>
                        <a:t>包括在幻灯片内（不限于）</a:t>
                      </a:r>
                    </a:p>
                  </a:txBody>
                  <a:tcPr/>
                </a:tc>
                <a:tc>
                  <a:txBody>
                    <a:bodyPr/>
                    <a:lstStyle/>
                    <a:p>
                      <a:r>
                        <a:rPr lang="zh-CN" altLang="en-US" sz="1600" kern="1200" dirty="0" smtClean="0">
                          <a:solidFill>
                            <a:schemeClr val="dk1"/>
                          </a:solidFill>
                          <a:latin typeface="+mn-lt"/>
                          <a:ea typeface="+mn-ea"/>
                          <a:cs typeface="+mn-cs"/>
                        </a:rPr>
                        <a:t>备注信息（不限于）</a:t>
                      </a:r>
                    </a:p>
                  </a:txBody>
                  <a:tcPr/>
                </a:tc>
              </a:tr>
              <a:tr h="370840">
                <a:tc>
                  <a:txBody>
                    <a:bodyPr/>
                    <a:lstStyle/>
                    <a:p>
                      <a:pPr marL="231775" marR="0" lvl="0" indent="-231775" algn="l" defTabSz="914400" rtl="0" eaLnBrk="1" fontAlgn="base" latinLnBrk="0" hangingPunct="1">
                        <a:lnSpc>
                          <a:spcPct val="100000"/>
                        </a:lnSpc>
                        <a:spcBef>
                          <a:spcPct val="0"/>
                        </a:spcBef>
                        <a:spcAft>
                          <a:spcPct val="0"/>
                        </a:spcAft>
                        <a:buClrTx/>
                        <a:buSzTx/>
                        <a:buFont typeface="Arial" pitchFamily="34" charset="0"/>
                        <a:buChar char="•"/>
                        <a:tabLst/>
                      </a:pPr>
                      <a:r>
                        <a:rPr kumimoji="0" lang="zh-CN" altLang="en-US" sz="1400" b="1" u="none" strike="noStrike" cap="none" normalizeH="0" baseline="0" dirty="0" smtClean="0">
                          <a:ln>
                            <a:noFill/>
                          </a:ln>
                          <a:effectLst/>
                        </a:rPr>
                        <a:t>列举你的企业履行企业社会的事例。</a:t>
                      </a:r>
                      <a:endParaRPr kumimoji="0" lang="en-US" altLang="zh-CN" sz="1400" b="1" u="none" strike="noStrike" cap="none" normalizeH="0" baseline="0" dirty="0" smtClean="0">
                        <a:ln>
                          <a:noFill/>
                        </a:ln>
                        <a:effectLst/>
                      </a:endParaRPr>
                    </a:p>
                  </a:txBody>
                  <a:tcPr/>
                </a:tc>
                <a:tc>
                  <a:txBody>
                    <a:bodyPr/>
                    <a:lstStyle/>
                    <a:p>
                      <a:r>
                        <a:rPr kumimoji="0" lang="zh-CN" altLang="en-US" sz="1400" b="1" u="none" strike="noStrike" kern="1200" cap="none" normalizeH="0" baseline="0" dirty="0" smtClean="0">
                          <a:ln>
                            <a:noFill/>
                          </a:ln>
                          <a:solidFill>
                            <a:schemeClr val="dk1"/>
                          </a:solidFill>
                          <a:effectLst/>
                          <a:latin typeface="+mn-lt"/>
                          <a:ea typeface="+mn-ea"/>
                          <a:cs typeface="+mn-cs"/>
                        </a:rPr>
                        <a:t>阐述为什么你会履行企业社会责任以及履行后对你的企业有什么意义。</a:t>
                      </a:r>
                    </a:p>
                  </a:txBody>
                  <a:tcPr/>
                </a:tc>
              </a:tr>
            </a:tbl>
          </a:graphicData>
        </a:graphic>
      </p:graphicFrame>
      <p:sp>
        <p:nvSpPr>
          <p:cNvPr id="7" name="矩形 6"/>
          <p:cNvSpPr/>
          <p:nvPr/>
        </p:nvSpPr>
        <p:spPr>
          <a:xfrm>
            <a:off x="2411760" y="4797152"/>
            <a:ext cx="4283545" cy="338554"/>
          </a:xfrm>
          <a:prstGeom prst="rect">
            <a:avLst/>
          </a:prstGeom>
        </p:spPr>
        <p:txBody>
          <a:bodyPr wrap="none">
            <a:spAutoFit/>
          </a:bodyPr>
          <a:lstStyle/>
          <a:p>
            <a:pPr lvl="0" algn="ctr"/>
            <a:r>
              <a:rPr lang="zh-CN" altLang="en-US" u="sng" dirty="0" smtClean="0">
                <a:latin typeface="+mn-ea"/>
                <a:ea typeface="+mn-ea"/>
              </a:rPr>
              <a:t>注意</a:t>
            </a:r>
            <a:r>
              <a:rPr lang="zh-CN" altLang="en-US" dirty="0" smtClean="0">
                <a:latin typeface="+mn-ea"/>
                <a:ea typeface="+mn-ea"/>
              </a:rPr>
              <a:t>：</a:t>
            </a:r>
            <a:r>
              <a:rPr lang="zh-CN" altLang="en-US" b="1" dirty="0" smtClean="0">
                <a:latin typeface="+mn-ea"/>
                <a:ea typeface="+mn-ea"/>
              </a:rPr>
              <a:t>字体加粗必选项</a:t>
            </a:r>
            <a:r>
              <a:rPr lang="en-US" altLang="zh-CN" b="1" dirty="0" smtClean="0">
                <a:latin typeface="+mn-ea"/>
                <a:ea typeface="+mn-ea"/>
              </a:rPr>
              <a:t>  </a:t>
            </a:r>
            <a:r>
              <a:rPr lang="zh-CN" altLang="en-US" dirty="0" smtClean="0">
                <a:latin typeface="+mn-ea"/>
                <a:ea typeface="+mn-ea"/>
              </a:rPr>
              <a:t>字体不加粗为可选项</a:t>
            </a:r>
            <a:endParaRPr lang="en-US" altLang="zh-CN" i="1" dirty="0" smtClean="0">
              <a:latin typeface="+mn-ea"/>
              <a:ea typeface="+mn-ea"/>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dirty="0"/>
              <a:t>【</a:t>
            </a:r>
            <a:r>
              <a:rPr lang="zh-CN" altLang="en-US" dirty="0"/>
              <a:t>创业项目名称</a:t>
            </a:r>
            <a:r>
              <a:rPr lang="en-US" altLang="zh-CN" dirty="0" smtClean="0"/>
              <a:t>】</a:t>
            </a:r>
            <a:endParaRPr lang="zh-CN" altLang="en-US" dirty="0"/>
          </a:p>
        </p:txBody>
      </p:sp>
      <p:sp>
        <p:nvSpPr>
          <p:cNvPr id="7" name="内容占位符 6"/>
          <p:cNvSpPr>
            <a:spLocks noGrp="1"/>
          </p:cNvSpPr>
          <p:nvPr>
            <p:ph idx="1"/>
          </p:nvPr>
        </p:nvSpPr>
        <p:spPr/>
        <p:txBody>
          <a:bodyPr/>
          <a:lstStyle/>
          <a:p>
            <a:endParaRPr lang="zh-CN" altLang="en-US"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t>
            </a:r>
            <a:r>
              <a:rPr lang="zh-CN" altLang="en-US" dirty="0"/>
              <a:t>企业社会责任</a:t>
            </a:r>
            <a:r>
              <a:rPr lang="en-US"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611560" y="1772816"/>
            <a:ext cx="8143932" cy="579967"/>
          </a:xfrm>
          <a:prstGeom prst="rect">
            <a:avLst/>
          </a:prstGeom>
          <a:noFill/>
        </p:spPr>
        <p:txBody>
          <a:bodyPr wrap="square" rtlCol="0">
            <a:spAutoFit/>
          </a:bodyPr>
          <a:lstStyle/>
          <a:p>
            <a:pPr>
              <a:lnSpc>
                <a:spcPct val="150000"/>
              </a:lnSpc>
            </a:pPr>
            <a:r>
              <a:rPr lang="en-US" altLang="zh-CN" sz="2400" dirty="0" smtClean="0">
                <a:latin typeface="Times New Roman" pitchFamily="18" charset="0"/>
                <a:cs typeface="Times New Roman" pitchFamily="18" charset="0"/>
              </a:rPr>
              <a:t>      </a:t>
            </a:r>
          </a:p>
        </p:txBody>
      </p:sp>
      <p:sp>
        <p:nvSpPr>
          <p:cNvPr id="4" name="TextBox 3"/>
          <p:cNvSpPr txBox="1"/>
          <p:nvPr/>
        </p:nvSpPr>
        <p:spPr>
          <a:xfrm>
            <a:off x="899592" y="1340768"/>
            <a:ext cx="7128792" cy="461665"/>
          </a:xfrm>
          <a:prstGeom prst="rect">
            <a:avLst/>
          </a:prstGeom>
          <a:noFill/>
        </p:spPr>
        <p:txBody>
          <a:bodyPr wrap="square" rtlCol="0">
            <a:spAutoFit/>
          </a:bodyPr>
          <a:lstStyle/>
          <a:p>
            <a:pPr algn="ctr"/>
            <a:r>
              <a:rPr lang="en-US" altLang="zh-CN" sz="2400" dirty="0" smtClean="0"/>
              <a:t>【</a:t>
            </a:r>
            <a:r>
              <a:rPr lang="zh-CN" altLang="en-US" sz="2400" dirty="0" smtClean="0"/>
              <a:t>创业项目名称</a:t>
            </a:r>
            <a:r>
              <a:rPr lang="en-US" altLang="zh-CN" sz="2400" dirty="0" smtClean="0"/>
              <a:t>】</a:t>
            </a:r>
            <a:endParaRPr lang="zh-CN" altLang="en-US" sz="2400" dirty="0"/>
          </a:p>
        </p:txBody>
      </p:sp>
      <p:sp>
        <p:nvSpPr>
          <p:cNvPr id="5" name="爆炸形 1 4"/>
          <p:cNvSpPr/>
          <p:nvPr/>
        </p:nvSpPr>
        <p:spPr>
          <a:xfrm>
            <a:off x="6228184" y="332656"/>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此页幻灯片无需展示，可删除或者隐藏，只讲述！</a:t>
            </a:r>
            <a:endParaRPr lang="zh-CN" altLang="en-US" dirty="0"/>
          </a:p>
        </p:txBody>
      </p:sp>
      <p:graphicFrame>
        <p:nvGraphicFramePr>
          <p:cNvPr id="6" name="表格 5"/>
          <p:cNvGraphicFramePr>
            <a:graphicFrameLocks noGrp="1"/>
          </p:cNvGraphicFramePr>
          <p:nvPr/>
        </p:nvGraphicFramePr>
        <p:xfrm>
          <a:off x="1475656" y="2708920"/>
          <a:ext cx="6096000" cy="1920240"/>
        </p:xfrm>
        <a:graphic>
          <a:graphicData uri="http://schemas.openxmlformats.org/drawingml/2006/table">
            <a:tbl>
              <a:tblPr firstRow="1" bandRow="1">
                <a:tableStyleId>{5C22544A-7EE6-4342-B048-85BDC9FD1C3A}</a:tableStyleId>
              </a:tblPr>
              <a:tblGrid>
                <a:gridCol w="3048000"/>
                <a:gridCol w="3048000"/>
              </a:tblGrid>
              <a:tr h="370840">
                <a:tc gridSpan="2">
                  <a:txBody>
                    <a:bodyPr/>
                    <a:lstStyle/>
                    <a:p>
                      <a:pPr algn="ctr"/>
                      <a:r>
                        <a:rPr lang="zh-CN" altLang="en-US" dirty="0" smtClean="0"/>
                        <a:t>这张幻灯片需要表达的信息</a:t>
                      </a:r>
                      <a:endParaRPr lang="zh-CN" altLang="en-US" dirty="0"/>
                    </a:p>
                  </a:txBody>
                  <a:tcPr/>
                </a:tc>
                <a:tc hMerge="1">
                  <a:txBody>
                    <a:bodyPr/>
                    <a:lstStyle/>
                    <a:p>
                      <a:endParaRPr lang="zh-CN" altLang="en-US" dirty="0"/>
                    </a:p>
                  </a:txBody>
                  <a:tcPr/>
                </a:tc>
              </a:tr>
              <a:tr h="370840">
                <a:tc gridSpan="2">
                  <a:txBody>
                    <a:bodyPr/>
                    <a:lstStyle/>
                    <a:p>
                      <a:r>
                        <a:rPr lang="zh-CN" altLang="en-US" sz="1600" dirty="0" smtClean="0"/>
                        <a:t>当你展示的时候，这张幻灯片是你对评委和观众的补充说明。</a:t>
                      </a:r>
                      <a:endParaRPr lang="zh-CN" altLang="en-US" sz="1600" dirty="0"/>
                    </a:p>
                  </a:txBody>
                  <a:tcPr/>
                </a:tc>
                <a:tc hMerge="1">
                  <a:txBody>
                    <a:bodyPr/>
                    <a:lstStyle/>
                    <a:p>
                      <a:endParaRPr lang="zh-CN" altLang="en-US" dirty="0"/>
                    </a:p>
                  </a:txBody>
                  <a:tcPr/>
                </a:tc>
              </a:tr>
              <a:tr h="370840">
                <a:tc>
                  <a:txBody>
                    <a:bodyPr/>
                    <a:lstStyle/>
                    <a:p>
                      <a:pPr>
                        <a:buFont typeface="Arial" pitchFamily="34" charset="0"/>
                        <a:buNone/>
                      </a:pPr>
                      <a:r>
                        <a:rPr lang="zh-CN" altLang="en-US" sz="1600" kern="1200" dirty="0" smtClean="0">
                          <a:solidFill>
                            <a:schemeClr val="dk1"/>
                          </a:solidFill>
                          <a:latin typeface="+mn-lt"/>
                          <a:ea typeface="+mn-ea"/>
                          <a:cs typeface="+mn-cs"/>
                        </a:rPr>
                        <a:t>包括在幻灯片内（不限于）</a:t>
                      </a:r>
                    </a:p>
                  </a:txBody>
                  <a:tcPr/>
                </a:tc>
                <a:tc>
                  <a:txBody>
                    <a:bodyPr/>
                    <a:lstStyle/>
                    <a:p>
                      <a:r>
                        <a:rPr lang="zh-CN" altLang="en-US" sz="1600" kern="1200" dirty="0" smtClean="0">
                          <a:solidFill>
                            <a:schemeClr val="dk1"/>
                          </a:solidFill>
                          <a:latin typeface="+mn-lt"/>
                          <a:ea typeface="+mn-ea"/>
                          <a:cs typeface="+mn-cs"/>
                        </a:rPr>
                        <a:t>备注信息（不限于）</a:t>
                      </a:r>
                    </a:p>
                  </a:txBody>
                  <a:tcPr/>
                </a:tc>
              </a:tr>
              <a:tr h="370840">
                <a:tc>
                  <a:txBody>
                    <a:bodyPr/>
                    <a:lstStyle/>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企业名称</a:t>
                      </a:r>
                      <a:endParaRPr kumimoji="0" lang="en-US" altLang="zh-CN"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标志</a:t>
                      </a:r>
                      <a:endParaRPr kumimoji="0" lang="en-US" altLang="zh-CN"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口号</a:t>
                      </a:r>
                      <a:endPar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txBody>
                  <a:tcPr/>
                </a:tc>
                <a:tc>
                  <a:txBody>
                    <a:bodyPr/>
                    <a:lstStyle/>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企业名称</a:t>
                      </a:r>
                      <a:endParaRPr kumimoji="0" lang="en-US" altLang="zh-CN"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你的名字</a:t>
                      </a:r>
                      <a:endPar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p>
                      <a:pPr marL="231775" marR="0" lvl="0" indent="-231775" algn="l" defTabSz="914400" rtl="0" eaLnBrk="1" fontAlgn="base" latinLnBrk="0" hangingPunct="1">
                        <a:lnSpc>
                          <a:spcPct val="100000"/>
                        </a:lnSpc>
                        <a:spcBef>
                          <a:spcPct val="0"/>
                        </a:spcBef>
                        <a:spcAft>
                          <a:spcPts val="300"/>
                        </a:spcAft>
                        <a:buClrTx/>
                        <a:buSzTx/>
                        <a:buFont typeface="Arial" pitchFamily="34" charset="0"/>
                        <a:buChar char="•"/>
                        <a:tabLst/>
                      </a:pP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口号</a:t>
                      </a:r>
                      <a:endParaRPr kumimoji="0" lang="en-US" altLang="zh-CN" sz="14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txBody>
                  <a:tcPr/>
                </a:tc>
              </a:tr>
            </a:tbl>
          </a:graphicData>
        </a:graphic>
      </p:graphicFrame>
      <p:sp>
        <p:nvSpPr>
          <p:cNvPr id="8" name="矩形 7"/>
          <p:cNvSpPr/>
          <p:nvPr/>
        </p:nvSpPr>
        <p:spPr>
          <a:xfrm>
            <a:off x="2411760" y="4797152"/>
            <a:ext cx="4283545" cy="338554"/>
          </a:xfrm>
          <a:prstGeom prst="rect">
            <a:avLst/>
          </a:prstGeom>
        </p:spPr>
        <p:txBody>
          <a:bodyPr wrap="none">
            <a:spAutoFit/>
          </a:bodyPr>
          <a:lstStyle/>
          <a:p>
            <a:pPr lvl="0" algn="ctr"/>
            <a:r>
              <a:rPr lang="zh-CN" altLang="en-US" u="sng" dirty="0" smtClean="0">
                <a:latin typeface="+mn-ea"/>
                <a:ea typeface="+mn-ea"/>
              </a:rPr>
              <a:t>注意</a:t>
            </a:r>
            <a:r>
              <a:rPr lang="zh-CN" altLang="en-US" dirty="0" smtClean="0">
                <a:latin typeface="+mn-ea"/>
                <a:ea typeface="+mn-ea"/>
              </a:rPr>
              <a:t>：</a:t>
            </a:r>
            <a:r>
              <a:rPr lang="zh-CN" altLang="en-US" b="1" dirty="0" smtClean="0">
                <a:latin typeface="+mn-ea"/>
                <a:ea typeface="+mn-ea"/>
              </a:rPr>
              <a:t>字体加粗必选项</a:t>
            </a:r>
            <a:r>
              <a:rPr lang="en-US" altLang="zh-CN" b="1" dirty="0" smtClean="0">
                <a:latin typeface="+mn-ea"/>
                <a:ea typeface="+mn-ea"/>
              </a:rPr>
              <a:t>  </a:t>
            </a:r>
            <a:r>
              <a:rPr lang="zh-CN" altLang="en-US" dirty="0" smtClean="0">
                <a:latin typeface="+mn-ea"/>
                <a:ea typeface="+mn-ea"/>
              </a:rPr>
              <a:t>字体不加粗为可选项</a:t>
            </a:r>
            <a:endParaRPr lang="en-US" altLang="zh-CN" i="1" dirty="0" smtClean="0">
              <a:latin typeface="+mn-ea"/>
              <a:ea typeface="+mn-ea"/>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288" y="2634158"/>
            <a:ext cx="8353425" cy="611187"/>
          </a:xfrm>
        </p:spPr>
        <p:txBody>
          <a:bodyPr/>
          <a:lstStyle/>
          <a:p>
            <a:pPr algn="ctr"/>
            <a:r>
              <a:rPr lang="en-US" altLang="zh-CN" dirty="0"/>
              <a:t>【</a:t>
            </a:r>
            <a:r>
              <a:rPr lang="zh-CN" altLang="en-US" dirty="0"/>
              <a:t>创业项目名称</a:t>
            </a:r>
            <a:r>
              <a:rPr lang="en-US" altLang="zh-CN" dirty="0" smtClean="0"/>
              <a:t>】</a:t>
            </a:r>
            <a:endParaRPr lang="zh-CN" altLang="en-US"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爆炸形 1 1"/>
          <p:cNvSpPr/>
          <p:nvPr/>
        </p:nvSpPr>
        <p:spPr>
          <a:xfrm>
            <a:off x="6228184" y="332656"/>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此页幻灯片无需展示，可删除或者隐藏，只讲述！</a:t>
            </a:r>
            <a:endParaRPr lang="zh-CN" altLang="en-US" dirty="0"/>
          </a:p>
        </p:txBody>
      </p:sp>
      <p:sp>
        <p:nvSpPr>
          <p:cNvPr id="3" name="TextBox 2"/>
          <p:cNvSpPr txBox="1"/>
          <p:nvPr/>
        </p:nvSpPr>
        <p:spPr>
          <a:xfrm>
            <a:off x="1403648" y="1124744"/>
            <a:ext cx="4608512" cy="461665"/>
          </a:xfrm>
          <a:prstGeom prst="rect">
            <a:avLst/>
          </a:prstGeom>
          <a:noFill/>
        </p:spPr>
        <p:txBody>
          <a:bodyPr wrap="square" rtlCol="0">
            <a:spAutoFit/>
          </a:bodyPr>
          <a:lstStyle/>
          <a:p>
            <a:pPr algn="ctr"/>
            <a:r>
              <a:rPr lang="en-US" altLang="zh-CN" sz="2400" dirty="0" smtClean="0"/>
              <a:t>【</a:t>
            </a:r>
            <a:r>
              <a:rPr lang="zh-CN" altLang="en-US" sz="2400" dirty="0" smtClean="0">
                <a:latin typeface="+mn-ea"/>
                <a:ea typeface="+mn-ea"/>
              </a:rPr>
              <a:t>问题</a:t>
            </a:r>
            <a:r>
              <a:rPr lang="en-US" altLang="zh-CN" sz="2400" dirty="0" smtClean="0">
                <a:latin typeface="+mn-ea"/>
                <a:ea typeface="+mn-ea"/>
              </a:rPr>
              <a:t>/</a:t>
            </a:r>
            <a:r>
              <a:rPr lang="zh-CN" altLang="en-US" sz="2400" dirty="0" smtClean="0">
                <a:latin typeface="+mn-ea"/>
                <a:ea typeface="+mn-ea"/>
              </a:rPr>
              <a:t>未满足的需求</a:t>
            </a:r>
            <a:r>
              <a:rPr lang="en-US" altLang="zh-CN" sz="2400" dirty="0" smtClean="0"/>
              <a:t>】</a:t>
            </a:r>
            <a:endParaRPr lang="zh-CN" altLang="en-US" sz="2400" dirty="0"/>
          </a:p>
        </p:txBody>
      </p:sp>
      <p:graphicFrame>
        <p:nvGraphicFramePr>
          <p:cNvPr id="4" name="表格 3"/>
          <p:cNvGraphicFramePr>
            <a:graphicFrameLocks noGrp="1"/>
          </p:cNvGraphicFramePr>
          <p:nvPr/>
        </p:nvGraphicFramePr>
        <p:xfrm>
          <a:off x="1475656" y="2708920"/>
          <a:ext cx="6096000" cy="2509520"/>
        </p:xfrm>
        <a:graphic>
          <a:graphicData uri="http://schemas.openxmlformats.org/drawingml/2006/table">
            <a:tbl>
              <a:tblPr firstRow="1" bandRow="1">
                <a:tableStyleId>{5C22544A-7EE6-4342-B048-85BDC9FD1C3A}</a:tableStyleId>
              </a:tblPr>
              <a:tblGrid>
                <a:gridCol w="3048000"/>
                <a:gridCol w="3048000"/>
              </a:tblGrid>
              <a:tr h="370840">
                <a:tc gridSpan="2">
                  <a:txBody>
                    <a:bodyPr/>
                    <a:lstStyle/>
                    <a:p>
                      <a:pPr algn="ctr"/>
                      <a:r>
                        <a:rPr lang="zh-CN" altLang="en-US" dirty="0" smtClean="0"/>
                        <a:t>这张幻灯片的目的</a:t>
                      </a:r>
                      <a:endParaRPr lang="zh-CN" altLang="en-US" dirty="0"/>
                    </a:p>
                  </a:txBody>
                  <a:tcPr/>
                </a:tc>
                <a:tc hMerge="1">
                  <a:txBody>
                    <a:bodyPr/>
                    <a:lstStyle/>
                    <a:p>
                      <a:endParaRPr lang="zh-CN" altLang="en-US" dirty="0"/>
                    </a:p>
                  </a:txBody>
                  <a:tcPr/>
                </a:tc>
              </a:tr>
              <a:tr h="370840">
                <a:tc gridSpan="2">
                  <a:txBody>
                    <a:bodyPr/>
                    <a:lstStyle/>
                    <a:p>
                      <a:r>
                        <a:rPr lang="zh-CN" altLang="en-US" sz="1400" dirty="0" smtClean="0"/>
                        <a:t>这张幻灯片需要清晰地阐述你的业务需解决市场问题</a:t>
                      </a:r>
                      <a:r>
                        <a:rPr lang="en-US" altLang="zh-CN" sz="1400" dirty="0" smtClean="0"/>
                        <a:t>/</a:t>
                      </a:r>
                      <a:r>
                        <a:rPr lang="zh-CN" altLang="en-US" sz="1400" dirty="0" smtClean="0"/>
                        <a:t>未满足的需求，以此向评委证明你的创业项目是有发展潜力的。</a:t>
                      </a:r>
                      <a:endParaRPr lang="zh-CN" altLang="en-US" sz="1400" dirty="0"/>
                    </a:p>
                  </a:txBody>
                  <a:tcPr/>
                </a:tc>
                <a:tc hMerge="1">
                  <a:txBody>
                    <a:bodyPr/>
                    <a:lstStyle/>
                    <a:p>
                      <a:endParaRPr lang="zh-CN" altLang="en-US" dirty="0"/>
                    </a:p>
                  </a:txBody>
                  <a:tcPr/>
                </a:tc>
              </a:tr>
              <a:tr h="370840">
                <a:tc>
                  <a:txBody>
                    <a:bodyPr/>
                    <a:lstStyle/>
                    <a:p>
                      <a:r>
                        <a:rPr lang="zh-CN" altLang="en-US" sz="1600" kern="1200" dirty="0" smtClean="0">
                          <a:solidFill>
                            <a:schemeClr val="dk1"/>
                          </a:solidFill>
                          <a:latin typeface="+mn-lt"/>
                          <a:ea typeface="+mn-ea"/>
                          <a:cs typeface="+mn-cs"/>
                        </a:rPr>
                        <a:t>包括在幻灯片内（不限于）</a:t>
                      </a:r>
                    </a:p>
                  </a:txBody>
                  <a:tcPr/>
                </a:tc>
                <a:tc>
                  <a:txBody>
                    <a:bodyPr/>
                    <a:lstStyle/>
                    <a:p>
                      <a:r>
                        <a:rPr lang="zh-CN" altLang="en-US" sz="1600" kern="1200" dirty="0" smtClean="0">
                          <a:solidFill>
                            <a:schemeClr val="dk1"/>
                          </a:solidFill>
                          <a:latin typeface="+mn-lt"/>
                          <a:ea typeface="+mn-ea"/>
                          <a:cs typeface="+mn-cs"/>
                        </a:rPr>
                        <a:t>备注信息（不限于）</a:t>
                      </a:r>
                    </a:p>
                  </a:txBody>
                  <a:tcPr/>
                </a:tc>
              </a:tr>
              <a:tr h="370840">
                <a:tc>
                  <a:txBody>
                    <a:bodyPr/>
                    <a:lstStyle/>
                    <a:p>
                      <a:pPr>
                        <a:buFont typeface="Arial" pitchFamily="34" charset="0"/>
                        <a:buChar char="•"/>
                      </a:pPr>
                      <a:r>
                        <a:rPr lang="zh-CN" altLang="en-US" sz="1400" b="1" kern="1200" dirty="0" smtClean="0">
                          <a:solidFill>
                            <a:schemeClr val="dk1"/>
                          </a:solidFill>
                          <a:latin typeface="+mn-lt"/>
                          <a:ea typeface="+mn-ea"/>
                          <a:cs typeface="+mn-cs"/>
                        </a:rPr>
                        <a:t>用图像或者视频等快速描述你的创业项目将解决的市场问题或者未满足的需求</a:t>
                      </a:r>
                    </a:p>
                  </a:txBody>
                  <a:tcPr/>
                </a:tc>
                <a:tc>
                  <a:txBody>
                    <a:bodyPr/>
                    <a:lstStyle/>
                    <a:p>
                      <a:pPr>
                        <a:buFont typeface="Arial" pitchFamily="34" charset="0"/>
                        <a:buChar char="•"/>
                      </a:pPr>
                      <a:r>
                        <a:rPr lang="zh-CN" altLang="en-US" sz="1400" b="1" kern="1200" dirty="0" smtClean="0">
                          <a:solidFill>
                            <a:schemeClr val="dk1"/>
                          </a:solidFill>
                          <a:latin typeface="+mn-lt"/>
                          <a:ea typeface="+mn-ea"/>
                          <a:cs typeface="+mn-cs"/>
                        </a:rPr>
                        <a:t>生动描述你的创业项目将解决的市场问题或者未满足的需求</a:t>
                      </a:r>
                    </a:p>
                  </a:txBody>
                  <a:tcPr/>
                </a:tc>
              </a:tr>
              <a:tr h="370840">
                <a:tc>
                  <a:txBody>
                    <a:bodyPr/>
                    <a:lstStyle/>
                    <a:p>
                      <a:pPr>
                        <a:buFont typeface="Arial" pitchFamily="34" charset="0"/>
                        <a:buChar char="•"/>
                      </a:pPr>
                      <a:r>
                        <a:rPr lang="zh-CN" altLang="en-US" sz="1400" b="1" kern="1200" dirty="0" smtClean="0">
                          <a:solidFill>
                            <a:schemeClr val="dk1"/>
                          </a:solidFill>
                          <a:latin typeface="+mn-lt"/>
                          <a:ea typeface="+mn-ea"/>
                          <a:cs typeface="+mn-cs"/>
                        </a:rPr>
                        <a:t>通过发现问题</a:t>
                      </a:r>
                      <a:r>
                        <a:rPr lang="en-US" altLang="zh-CN" sz="1400" b="1" kern="1200" dirty="0" smtClean="0">
                          <a:solidFill>
                            <a:schemeClr val="dk1"/>
                          </a:solidFill>
                          <a:latin typeface="+mn-lt"/>
                          <a:ea typeface="+mn-ea"/>
                          <a:cs typeface="+mn-cs"/>
                        </a:rPr>
                        <a:t>/</a:t>
                      </a:r>
                      <a:r>
                        <a:rPr lang="zh-CN" altLang="en-US" sz="1400" b="1" kern="1200" dirty="0" smtClean="0">
                          <a:solidFill>
                            <a:schemeClr val="dk1"/>
                          </a:solidFill>
                          <a:latin typeface="+mn-lt"/>
                          <a:ea typeface="+mn-ea"/>
                          <a:cs typeface="+mn-cs"/>
                        </a:rPr>
                        <a:t>未满足的需求，提出你的商业想法。</a:t>
                      </a:r>
                    </a:p>
                  </a:txBody>
                  <a:tcPr/>
                </a:tc>
                <a:tc>
                  <a:txBody>
                    <a:bodyPr/>
                    <a:lstStyle/>
                    <a:p>
                      <a:pPr>
                        <a:buFont typeface="Arial" pitchFamily="34" charset="0"/>
                        <a:buChar char="•"/>
                      </a:pPr>
                      <a:endParaRPr lang="zh-CN" altLang="en-US" sz="1400" b="1" kern="1200" dirty="0" smtClean="0">
                        <a:solidFill>
                          <a:schemeClr val="dk1"/>
                        </a:solidFill>
                        <a:latin typeface="+mn-lt"/>
                        <a:ea typeface="+mn-ea"/>
                        <a:cs typeface="+mn-cs"/>
                      </a:endParaRPr>
                    </a:p>
                  </a:txBody>
                  <a:tcPr/>
                </a:tc>
              </a:tr>
            </a:tbl>
          </a:graphicData>
        </a:graphic>
      </p:graphicFrame>
      <p:sp>
        <p:nvSpPr>
          <p:cNvPr id="6" name="矩形 5"/>
          <p:cNvSpPr/>
          <p:nvPr/>
        </p:nvSpPr>
        <p:spPr>
          <a:xfrm>
            <a:off x="2555776" y="5301208"/>
            <a:ext cx="4283545" cy="338554"/>
          </a:xfrm>
          <a:prstGeom prst="rect">
            <a:avLst/>
          </a:prstGeom>
        </p:spPr>
        <p:txBody>
          <a:bodyPr wrap="none">
            <a:spAutoFit/>
          </a:bodyPr>
          <a:lstStyle/>
          <a:p>
            <a:pPr lvl="0" algn="ctr"/>
            <a:r>
              <a:rPr lang="zh-CN" altLang="en-US" u="sng" dirty="0" smtClean="0">
                <a:latin typeface="+mn-ea"/>
                <a:ea typeface="+mn-ea"/>
              </a:rPr>
              <a:t>注意</a:t>
            </a:r>
            <a:r>
              <a:rPr lang="zh-CN" altLang="en-US" dirty="0" smtClean="0">
                <a:latin typeface="+mn-ea"/>
                <a:ea typeface="+mn-ea"/>
              </a:rPr>
              <a:t>：</a:t>
            </a:r>
            <a:r>
              <a:rPr lang="zh-CN" altLang="en-US" b="1" dirty="0" smtClean="0">
                <a:latin typeface="+mn-ea"/>
                <a:ea typeface="+mn-ea"/>
              </a:rPr>
              <a:t>字体加粗必选项</a:t>
            </a:r>
            <a:r>
              <a:rPr lang="en-US" altLang="zh-CN" b="1" dirty="0" smtClean="0">
                <a:latin typeface="+mn-ea"/>
                <a:ea typeface="+mn-ea"/>
              </a:rPr>
              <a:t>  </a:t>
            </a:r>
            <a:r>
              <a:rPr lang="zh-CN" altLang="en-US" dirty="0" smtClean="0">
                <a:latin typeface="+mn-ea"/>
                <a:ea typeface="+mn-ea"/>
              </a:rPr>
              <a:t>字体不加粗为可选项</a:t>
            </a:r>
            <a:endParaRPr lang="en-US" altLang="zh-CN" i="1" dirty="0" smtClean="0">
              <a:latin typeface="+mn-ea"/>
              <a:ea typeface="+mn-ea"/>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latin typeface="+mj-ea"/>
              </a:rPr>
              <a:t>【</a:t>
            </a:r>
            <a:r>
              <a:rPr lang="zh-CN" altLang="en-US" dirty="0">
                <a:latin typeface="+mj-ea"/>
              </a:rPr>
              <a:t>问题</a:t>
            </a:r>
            <a:r>
              <a:rPr lang="en-US" altLang="zh-CN" dirty="0">
                <a:latin typeface="+mj-ea"/>
              </a:rPr>
              <a:t>/</a:t>
            </a:r>
            <a:r>
              <a:rPr lang="zh-CN" altLang="en-US" dirty="0">
                <a:latin typeface="+mj-ea"/>
              </a:rPr>
              <a:t>未满足的需求</a:t>
            </a:r>
            <a:r>
              <a:rPr lang="en-US" altLang="zh-CN" dirty="0" smtClean="0">
                <a:latin typeface="+mj-ea"/>
              </a:rPr>
              <a:t>】</a:t>
            </a:r>
            <a:endParaRPr lang="zh-CN" altLang="en-US" dirty="0">
              <a:latin typeface="+mj-ea"/>
            </a:endParaRPr>
          </a:p>
        </p:txBody>
      </p:sp>
      <p:sp>
        <p:nvSpPr>
          <p:cNvPr id="4" name="内容占位符 3"/>
          <p:cNvSpPr>
            <a:spLocks noGrp="1"/>
          </p:cNvSpPr>
          <p:nvPr>
            <p:ph idx="1"/>
          </p:nvPr>
        </p:nvSpPr>
        <p:spPr/>
        <p:txBody>
          <a:bodyPr/>
          <a:lstStyle/>
          <a:p>
            <a:endParaRPr lang="zh-CN" altLang="en-US"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爆炸形 1 1"/>
          <p:cNvSpPr/>
          <p:nvPr/>
        </p:nvSpPr>
        <p:spPr>
          <a:xfrm>
            <a:off x="6516216" y="188640"/>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此页幻灯片无需展示，可删除或者隐藏，只讲述！</a:t>
            </a:r>
            <a:endParaRPr lang="zh-CN" altLang="en-US" dirty="0"/>
          </a:p>
        </p:txBody>
      </p:sp>
      <p:sp>
        <p:nvSpPr>
          <p:cNvPr id="3" name="TextBox 2"/>
          <p:cNvSpPr txBox="1"/>
          <p:nvPr/>
        </p:nvSpPr>
        <p:spPr>
          <a:xfrm>
            <a:off x="179512" y="980728"/>
            <a:ext cx="6804248" cy="830997"/>
          </a:xfrm>
          <a:prstGeom prst="rect">
            <a:avLst/>
          </a:prstGeom>
          <a:noFill/>
        </p:spPr>
        <p:txBody>
          <a:bodyPr wrap="square" rtlCol="0">
            <a:spAutoFit/>
          </a:bodyPr>
          <a:lstStyle/>
          <a:p>
            <a:r>
              <a:rPr lang="en-US" altLang="zh-CN" sz="2400" dirty="0" smtClean="0"/>
              <a:t>【</a:t>
            </a:r>
            <a:r>
              <a:rPr lang="zh-CN" altLang="en-US" sz="2400" dirty="0" smtClean="0"/>
              <a:t>你的创业项目如何解决市场问题或满足市场需求？</a:t>
            </a:r>
            <a:r>
              <a:rPr lang="en-US" altLang="zh-CN" sz="2400" dirty="0" smtClean="0"/>
              <a:t>】</a:t>
            </a:r>
            <a:endParaRPr lang="zh-CN" altLang="en-US" sz="2400" dirty="0"/>
          </a:p>
        </p:txBody>
      </p:sp>
      <p:graphicFrame>
        <p:nvGraphicFramePr>
          <p:cNvPr id="4" name="表格 3"/>
          <p:cNvGraphicFramePr>
            <a:graphicFrameLocks noGrp="1"/>
          </p:cNvGraphicFramePr>
          <p:nvPr/>
        </p:nvGraphicFramePr>
        <p:xfrm>
          <a:off x="1187624" y="2060848"/>
          <a:ext cx="6096000" cy="3454400"/>
        </p:xfrm>
        <a:graphic>
          <a:graphicData uri="http://schemas.openxmlformats.org/drawingml/2006/table">
            <a:tbl>
              <a:tblPr firstRow="1" bandRow="1">
                <a:tableStyleId>{5C22544A-7EE6-4342-B048-85BDC9FD1C3A}</a:tableStyleId>
              </a:tblPr>
              <a:tblGrid>
                <a:gridCol w="3048000"/>
                <a:gridCol w="3048000"/>
              </a:tblGrid>
              <a:tr h="370840">
                <a:tc gridSpan="2">
                  <a:txBody>
                    <a:bodyPr/>
                    <a:lstStyle/>
                    <a:p>
                      <a:pPr algn="ctr"/>
                      <a:r>
                        <a:rPr lang="zh-CN" altLang="en-US" dirty="0" smtClean="0"/>
                        <a:t>这张幻灯片的目的</a:t>
                      </a:r>
                      <a:endParaRPr lang="zh-CN" altLang="en-US" dirty="0"/>
                    </a:p>
                  </a:txBody>
                  <a:tcPr/>
                </a:tc>
                <a:tc hMerge="1">
                  <a:txBody>
                    <a:bodyPr/>
                    <a:lstStyle/>
                    <a:p>
                      <a:endParaRPr lang="zh-CN" altLang="en-US" dirty="0"/>
                    </a:p>
                  </a:txBody>
                  <a:tcPr/>
                </a:tc>
              </a:tr>
              <a:tr h="370840">
                <a:tc gridSpan="2">
                  <a:txBody>
                    <a:bodyPr/>
                    <a:lstStyle/>
                    <a:p>
                      <a:r>
                        <a:rPr lang="zh-CN" altLang="en-US" sz="1400" dirty="0" smtClean="0"/>
                        <a:t>这张幻灯片是为了解释清楚你的创业项目如何能够解决上张幻灯片描述的市场问题或者满足未被满足的市场需求。以此，你会清楚地说明你的创业项目将提供什么样的产品或者服务。</a:t>
                      </a:r>
                      <a:endParaRPr lang="zh-CN" altLang="en-US" sz="1400" dirty="0"/>
                    </a:p>
                  </a:txBody>
                  <a:tcPr/>
                </a:tc>
                <a:tc hMerge="1">
                  <a:txBody>
                    <a:bodyPr/>
                    <a:lstStyle/>
                    <a:p>
                      <a:endParaRPr lang="zh-CN" altLang="en-US" dirty="0"/>
                    </a:p>
                  </a:txBody>
                  <a:tcPr/>
                </a:tc>
              </a:tr>
              <a:tr h="370840">
                <a:tc>
                  <a:txBody>
                    <a:bodyPr/>
                    <a:lstStyle/>
                    <a:p>
                      <a:r>
                        <a:rPr lang="zh-CN" altLang="en-US" sz="1600" kern="1200" dirty="0" smtClean="0">
                          <a:solidFill>
                            <a:schemeClr val="dk1"/>
                          </a:solidFill>
                          <a:latin typeface="+mn-lt"/>
                          <a:ea typeface="+mn-ea"/>
                          <a:cs typeface="+mn-cs"/>
                        </a:rPr>
                        <a:t>包括在幻灯片内（不限于）</a:t>
                      </a:r>
                    </a:p>
                  </a:txBody>
                  <a:tcPr/>
                </a:tc>
                <a:tc>
                  <a:txBody>
                    <a:bodyPr/>
                    <a:lstStyle/>
                    <a:p>
                      <a:r>
                        <a:rPr lang="zh-CN" altLang="en-US" sz="1600" kern="1200" dirty="0" smtClean="0">
                          <a:solidFill>
                            <a:schemeClr val="dk1"/>
                          </a:solidFill>
                          <a:latin typeface="+mn-lt"/>
                          <a:ea typeface="+mn-ea"/>
                          <a:cs typeface="+mn-cs"/>
                        </a:rPr>
                        <a:t>备注信息（不限于）</a:t>
                      </a:r>
                    </a:p>
                  </a:txBody>
                  <a:tcPr/>
                </a:tc>
              </a:tr>
              <a:tr h="903064">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400" b="1" kern="1200" dirty="0" smtClean="0">
                          <a:solidFill>
                            <a:schemeClr val="dk1"/>
                          </a:solidFill>
                          <a:latin typeface="+mn-lt"/>
                          <a:ea typeface="+mn-ea"/>
                          <a:cs typeface="+mn-cs"/>
                        </a:rPr>
                        <a:t>用图像或视频快速描述你的产品或者服务是如何为上</a:t>
                      </a:r>
                      <a:r>
                        <a:rPr lang="zh-CN" altLang="en-US" sz="1400" b="1" dirty="0" smtClean="0"/>
                        <a:t>张幻灯片描述的市场问题或者满足未被满足的市场需求提供解决方案的。</a:t>
                      </a:r>
                      <a:endParaRPr lang="zh-CN" altLang="en-US" sz="1400" b="1" kern="120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400" kern="1200" dirty="0" smtClean="0">
                          <a:solidFill>
                            <a:schemeClr val="dk1"/>
                          </a:solidFill>
                          <a:latin typeface="+mn-lt"/>
                          <a:ea typeface="+mn-ea"/>
                          <a:cs typeface="+mn-cs"/>
                        </a:rPr>
                        <a:t>解释你的商业想法如何产生。</a:t>
                      </a:r>
                      <a:endParaRPr lang="en-US" altLang="zh-CN" sz="1400" kern="1200" dirty="0" smtClean="0">
                        <a:solidFill>
                          <a:schemeClr val="dk1"/>
                        </a:solidFill>
                        <a:latin typeface="+mn-lt"/>
                        <a:ea typeface="+mn-ea"/>
                        <a:cs typeface="+mn-cs"/>
                      </a:endParaRPr>
                    </a:p>
                    <a:p>
                      <a:pPr>
                        <a:buFont typeface="Arial" pitchFamily="34" charset="0"/>
                        <a:buNone/>
                      </a:pPr>
                      <a:endParaRPr lang="zh-CN" altLang="en-US" sz="1400" kern="1200" dirty="0" smtClean="0">
                        <a:solidFill>
                          <a:schemeClr val="dk1"/>
                        </a:solidFill>
                        <a:latin typeface="+mn-lt"/>
                        <a:ea typeface="+mn-ea"/>
                        <a:cs typeface="+mn-cs"/>
                      </a:endParaRPr>
                    </a:p>
                  </a:txBody>
                  <a:tcPr/>
                </a:tc>
              </a:tr>
              <a:tr h="370840">
                <a:tc>
                  <a:txBody>
                    <a:bodyPr/>
                    <a:lstStyle/>
                    <a:p>
                      <a:pPr>
                        <a:buFont typeface="Arial" pitchFamily="34" charset="0"/>
                        <a:buChar char="•"/>
                      </a:pPr>
                      <a:r>
                        <a:rPr lang="zh-CN" altLang="en-US" sz="1400" kern="1200" dirty="0" smtClean="0">
                          <a:solidFill>
                            <a:schemeClr val="dk1"/>
                          </a:solidFill>
                          <a:latin typeface="+mn-lt"/>
                          <a:ea typeface="+mn-ea"/>
                          <a:cs typeface="+mn-cs"/>
                        </a:rPr>
                        <a:t>用图像或视频等凸显你的产品或者服务的功能和优点。</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400" b="1" kern="1200" dirty="0" smtClean="0">
                          <a:solidFill>
                            <a:schemeClr val="dk1"/>
                          </a:solidFill>
                          <a:latin typeface="+mn-lt"/>
                          <a:ea typeface="+mn-ea"/>
                          <a:cs typeface="+mn-cs"/>
                        </a:rPr>
                        <a:t>生动的描述你的企业如何解决问题或满足需求</a:t>
                      </a:r>
                      <a:endParaRPr lang="en-US" altLang="zh-CN" sz="1400" b="1" kern="1200" dirty="0" smtClean="0">
                        <a:solidFill>
                          <a:schemeClr val="dk1"/>
                        </a:solidFill>
                        <a:latin typeface="+mn-lt"/>
                        <a:ea typeface="+mn-ea"/>
                        <a:cs typeface="+mn-cs"/>
                      </a:endParaRPr>
                    </a:p>
                  </a:txBody>
                  <a:tcPr/>
                </a:tc>
              </a:tr>
              <a:tr h="370840">
                <a:tc>
                  <a:txBody>
                    <a:bodyPr/>
                    <a:lstStyle/>
                    <a:p>
                      <a:pPr>
                        <a:buFont typeface="Arial" pitchFamily="34" charset="0"/>
                        <a:buChar char="•"/>
                      </a:pPr>
                      <a:r>
                        <a:rPr lang="zh-CN" altLang="en-US" sz="1400" kern="1200" dirty="0" smtClean="0">
                          <a:solidFill>
                            <a:schemeClr val="dk1"/>
                          </a:solidFill>
                          <a:latin typeface="+mn-lt"/>
                          <a:ea typeface="+mn-ea"/>
                          <a:cs typeface="+mn-cs"/>
                        </a:rPr>
                        <a:t>你的产品或服务的照片</a:t>
                      </a:r>
                      <a:r>
                        <a:rPr lang="en-US" altLang="zh-CN" sz="1400" kern="1200" dirty="0" smtClean="0">
                          <a:solidFill>
                            <a:schemeClr val="dk1"/>
                          </a:solidFill>
                          <a:latin typeface="+mn-lt"/>
                          <a:ea typeface="+mn-ea"/>
                          <a:cs typeface="+mn-cs"/>
                        </a:rPr>
                        <a:t>/</a:t>
                      </a:r>
                      <a:r>
                        <a:rPr lang="zh-CN" altLang="en-US" sz="1400" kern="1200" dirty="0" smtClean="0">
                          <a:solidFill>
                            <a:schemeClr val="dk1"/>
                          </a:solidFill>
                          <a:latin typeface="+mn-lt"/>
                          <a:ea typeface="+mn-ea"/>
                          <a:cs typeface="+mn-cs"/>
                        </a:rPr>
                        <a:t>视频。</a:t>
                      </a:r>
                    </a:p>
                  </a:txBody>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400" kern="1200" dirty="0" smtClean="0">
                          <a:solidFill>
                            <a:schemeClr val="dk1"/>
                          </a:solidFill>
                          <a:latin typeface="+mn-lt"/>
                          <a:ea typeface="+mn-ea"/>
                          <a:cs typeface="+mn-cs"/>
                        </a:rPr>
                        <a:t>描述你的产品</a:t>
                      </a:r>
                      <a:r>
                        <a:rPr lang="en-US" altLang="zh-CN" sz="1400" kern="1200" dirty="0" smtClean="0">
                          <a:solidFill>
                            <a:schemeClr val="dk1"/>
                          </a:solidFill>
                          <a:latin typeface="+mn-lt"/>
                          <a:ea typeface="+mn-ea"/>
                          <a:cs typeface="+mn-cs"/>
                        </a:rPr>
                        <a:t>/</a:t>
                      </a:r>
                      <a:r>
                        <a:rPr lang="zh-CN" altLang="en-US" sz="1400" kern="1200" dirty="0" smtClean="0">
                          <a:solidFill>
                            <a:schemeClr val="dk1"/>
                          </a:solidFill>
                          <a:latin typeface="+mn-lt"/>
                          <a:ea typeface="+mn-ea"/>
                          <a:cs typeface="+mn-cs"/>
                        </a:rPr>
                        <a:t>服务的特点和优势</a:t>
                      </a:r>
                    </a:p>
                    <a:p>
                      <a:pPr>
                        <a:buFont typeface="Arial" pitchFamily="34" charset="0"/>
                        <a:buChar char="•"/>
                      </a:pPr>
                      <a:endParaRPr lang="zh-CN" altLang="en-US" sz="1400" kern="1200" dirty="0" smtClean="0">
                        <a:solidFill>
                          <a:schemeClr val="dk1"/>
                        </a:solidFill>
                        <a:latin typeface="+mn-lt"/>
                        <a:ea typeface="+mn-ea"/>
                        <a:cs typeface="+mn-cs"/>
                      </a:endParaRPr>
                    </a:p>
                  </a:txBody>
                  <a:tcPr/>
                </a:tc>
              </a:tr>
            </a:tbl>
          </a:graphicData>
        </a:graphic>
      </p:graphicFrame>
      <p:sp>
        <p:nvSpPr>
          <p:cNvPr id="6" name="矩形 5"/>
          <p:cNvSpPr/>
          <p:nvPr/>
        </p:nvSpPr>
        <p:spPr>
          <a:xfrm>
            <a:off x="2555776" y="5805264"/>
            <a:ext cx="4283545" cy="338554"/>
          </a:xfrm>
          <a:prstGeom prst="rect">
            <a:avLst/>
          </a:prstGeom>
        </p:spPr>
        <p:txBody>
          <a:bodyPr wrap="none">
            <a:spAutoFit/>
          </a:bodyPr>
          <a:lstStyle/>
          <a:p>
            <a:pPr lvl="0" algn="ctr"/>
            <a:r>
              <a:rPr lang="zh-CN" altLang="en-US" u="sng" dirty="0" smtClean="0">
                <a:latin typeface="+mn-ea"/>
                <a:ea typeface="+mn-ea"/>
              </a:rPr>
              <a:t>注意</a:t>
            </a:r>
            <a:r>
              <a:rPr lang="zh-CN" altLang="en-US" dirty="0" smtClean="0">
                <a:latin typeface="+mn-ea"/>
                <a:ea typeface="+mn-ea"/>
              </a:rPr>
              <a:t>：</a:t>
            </a:r>
            <a:r>
              <a:rPr lang="zh-CN" altLang="en-US" b="1" dirty="0" smtClean="0">
                <a:latin typeface="+mn-ea"/>
                <a:ea typeface="+mn-ea"/>
              </a:rPr>
              <a:t>字体加粗必选项</a:t>
            </a:r>
            <a:r>
              <a:rPr lang="en-US" altLang="zh-CN" b="1" dirty="0" smtClean="0">
                <a:latin typeface="+mn-ea"/>
                <a:ea typeface="+mn-ea"/>
              </a:rPr>
              <a:t>  </a:t>
            </a:r>
            <a:r>
              <a:rPr lang="zh-CN" altLang="en-US" dirty="0" smtClean="0">
                <a:latin typeface="+mn-ea"/>
                <a:ea typeface="+mn-ea"/>
              </a:rPr>
              <a:t>字体不加粗为可选项</a:t>
            </a:r>
            <a:endParaRPr lang="en-US" altLang="zh-CN" i="1" dirty="0" smtClean="0">
              <a:latin typeface="+mn-ea"/>
              <a:ea typeface="+mn-ea"/>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a:t>
            </a:r>
            <a:r>
              <a:rPr lang="zh-CN" altLang="en-US" dirty="0"/>
              <a:t>你的创业项目如何解决市场问题或满足市场需求？</a:t>
            </a:r>
            <a:r>
              <a:rPr lang="en-US" altLang="zh-CN" dirty="0" smtClean="0"/>
              <a:t>】</a:t>
            </a:r>
            <a:endParaRPr lang="zh-CN" altLang="en-US" dirty="0"/>
          </a:p>
        </p:txBody>
      </p:sp>
      <p:sp>
        <p:nvSpPr>
          <p:cNvPr id="4" name="内容占位符 3"/>
          <p:cNvSpPr>
            <a:spLocks noGrp="1"/>
          </p:cNvSpPr>
          <p:nvPr>
            <p:ph idx="1"/>
          </p:nvPr>
        </p:nvSpPr>
        <p:spPr/>
        <p:txBody>
          <a:bodyPr/>
          <a:lstStyle/>
          <a:p>
            <a:endParaRPr lang="zh-CN" alt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755576" y="1124744"/>
            <a:ext cx="4896544" cy="461665"/>
          </a:xfrm>
          <a:prstGeom prst="rect">
            <a:avLst/>
          </a:prstGeom>
          <a:noFill/>
        </p:spPr>
        <p:txBody>
          <a:bodyPr wrap="square" rtlCol="0">
            <a:spAutoFit/>
          </a:bodyPr>
          <a:lstStyle/>
          <a:p>
            <a:r>
              <a:rPr lang="en-US" altLang="zh-CN" sz="2400" dirty="0" smtClean="0"/>
              <a:t>【</a:t>
            </a:r>
            <a:r>
              <a:rPr lang="zh-CN" altLang="en-US" sz="2400" dirty="0" smtClean="0"/>
              <a:t>产品</a:t>
            </a:r>
            <a:r>
              <a:rPr lang="en-US" altLang="zh-CN" sz="2400" dirty="0" smtClean="0"/>
              <a:t>/</a:t>
            </a:r>
            <a:r>
              <a:rPr lang="zh-CN" altLang="en-US" sz="2400" dirty="0" smtClean="0"/>
              <a:t>服务描述</a:t>
            </a:r>
            <a:r>
              <a:rPr lang="en-US" altLang="zh-CN" sz="2400" dirty="0" smtClean="0"/>
              <a:t>】</a:t>
            </a:r>
            <a:endParaRPr lang="zh-CN" altLang="en-US" sz="2400" dirty="0"/>
          </a:p>
        </p:txBody>
      </p:sp>
      <p:sp>
        <p:nvSpPr>
          <p:cNvPr id="3" name="爆炸形 1 2"/>
          <p:cNvSpPr/>
          <p:nvPr/>
        </p:nvSpPr>
        <p:spPr>
          <a:xfrm>
            <a:off x="5940152" y="0"/>
            <a:ext cx="2915816" cy="2232248"/>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此页幻灯片无需展示，可删除或者隐藏，只讲述！</a:t>
            </a:r>
            <a:endParaRPr lang="zh-CN" altLang="en-US" dirty="0"/>
          </a:p>
        </p:txBody>
      </p:sp>
      <p:graphicFrame>
        <p:nvGraphicFramePr>
          <p:cNvPr id="4" name="表格 3"/>
          <p:cNvGraphicFramePr>
            <a:graphicFrameLocks noGrp="1"/>
          </p:cNvGraphicFramePr>
          <p:nvPr/>
        </p:nvGraphicFramePr>
        <p:xfrm>
          <a:off x="1043608" y="2204864"/>
          <a:ext cx="6096000" cy="3251200"/>
        </p:xfrm>
        <a:graphic>
          <a:graphicData uri="http://schemas.openxmlformats.org/drawingml/2006/table">
            <a:tbl>
              <a:tblPr firstRow="1" bandRow="1">
                <a:tableStyleId>{5C22544A-7EE6-4342-B048-85BDC9FD1C3A}</a:tableStyleId>
              </a:tblPr>
              <a:tblGrid>
                <a:gridCol w="3048000"/>
                <a:gridCol w="3048000"/>
              </a:tblGrid>
              <a:tr h="370840">
                <a:tc gridSpan="2">
                  <a:txBody>
                    <a:bodyPr/>
                    <a:lstStyle/>
                    <a:p>
                      <a:pPr algn="ctr"/>
                      <a:r>
                        <a:rPr lang="zh-CN" altLang="en-US" dirty="0" smtClean="0"/>
                        <a:t>这张幻灯片的目的</a:t>
                      </a:r>
                      <a:endParaRPr lang="zh-CN" altLang="en-US" dirty="0"/>
                    </a:p>
                  </a:txBody>
                  <a:tcPr/>
                </a:tc>
                <a:tc hMerge="1">
                  <a:txBody>
                    <a:bodyPr/>
                    <a:lstStyle/>
                    <a:p>
                      <a:endParaRPr lang="zh-CN" altLang="en-US" dirty="0"/>
                    </a:p>
                  </a:txBody>
                  <a:tcPr/>
                </a:tc>
              </a:tr>
              <a:tr h="370840">
                <a:tc gridSpan="2">
                  <a:txBody>
                    <a:bodyPr/>
                    <a:lstStyle/>
                    <a:p>
                      <a:r>
                        <a:rPr lang="zh-CN" altLang="en-US" sz="1400" dirty="0" smtClean="0"/>
                        <a:t>这张幻灯片是为了全面阐述你的产品</a:t>
                      </a:r>
                      <a:r>
                        <a:rPr lang="en-US" altLang="zh-CN" sz="1400" dirty="0" smtClean="0"/>
                        <a:t>/</a:t>
                      </a:r>
                      <a:r>
                        <a:rPr lang="zh-CN" altLang="en-US" sz="1400" dirty="0" smtClean="0"/>
                        <a:t>服务，及其特征，以及这些特征如何使目标客户受益。虽然前面的幻灯片只关注一个问题的解决方案，但是这张幻灯片应该列举评委需要知道的产品</a:t>
                      </a:r>
                      <a:r>
                        <a:rPr lang="en-US" altLang="zh-CN" sz="1400" dirty="0" smtClean="0"/>
                        <a:t>/</a:t>
                      </a:r>
                      <a:r>
                        <a:rPr lang="zh-CN" altLang="en-US" sz="1400" dirty="0" smtClean="0"/>
                        <a:t>服务的重要细节。</a:t>
                      </a:r>
                      <a:endParaRPr lang="zh-CN" altLang="en-US" sz="1400" dirty="0"/>
                    </a:p>
                  </a:txBody>
                  <a:tcPr/>
                </a:tc>
                <a:tc hMerge="1">
                  <a:txBody>
                    <a:bodyPr/>
                    <a:lstStyle/>
                    <a:p>
                      <a:endParaRPr lang="zh-CN" altLang="en-US" dirty="0"/>
                    </a:p>
                  </a:txBody>
                  <a:tcPr/>
                </a:tc>
              </a:tr>
              <a:tr h="370840">
                <a:tc>
                  <a:txBody>
                    <a:bodyPr/>
                    <a:lstStyle/>
                    <a:p>
                      <a:r>
                        <a:rPr lang="zh-CN" altLang="en-US" sz="1600" kern="1200" dirty="0" smtClean="0">
                          <a:solidFill>
                            <a:schemeClr val="dk1"/>
                          </a:solidFill>
                          <a:latin typeface="+mn-lt"/>
                          <a:ea typeface="+mn-ea"/>
                          <a:cs typeface="+mn-cs"/>
                        </a:rPr>
                        <a:t>包括在幻灯片内（不限于）</a:t>
                      </a:r>
                    </a:p>
                  </a:txBody>
                  <a:tcPr/>
                </a:tc>
                <a:tc>
                  <a:txBody>
                    <a:bodyPr/>
                    <a:lstStyle/>
                    <a:p>
                      <a:r>
                        <a:rPr lang="zh-CN" altLang="en-US" sz="1600" kern="1200" dirty="0" smtClean="0">
                          <a:solidFill>
                            <a:schemeClr val="dk1"/>
                          </a:solidFill>
                          <a:latin typeface="+mn-lt"/>
                          <a:ea typeface="+mn-ea"/>
                          <a:cs typeface="+mn-cs"/>
                        </a:rPr>
                        <a:t>备注信息（不限于）</a:t>
                      </a:r>
                    </a:p>
                  </a:txBody>
                  <a:tcPr/>
                </a:tc>
              </a:tr>
              <a:tr h="370840">
                <a:tc>
                  <a:txBody>
                    <a:bodyPr/>
                    <a:lstStyle/>
                    <a:p>
                      <a:pPr>
                        <a:buFont typeface="Arial" pitchFamily="34" charset="0"/>
                        <a:buChar char="•"/>
                      </a:pPr>
                      <a:r>
                        <a:rPr lang="zh-CN" altLang="en-US" sz="1400" b="1" kern="1200" dirty="0" smtClean="0">
                          <a:solidFill>
                            <a:schemeClr val="dk1"/>
                          </a:solidFill>
                          <a:latin typeface="+mn-lt"/>
                          <a:ea typeface="+mn-ea"/>
                          <a:cs typeface="+mn-cs"/>
                        </a:rPr>
                        <a:t>用图像或视频突出描述你的产品或者服务的优势和特点。</a:t>
                      </a:r>
                    </a:p>
                  </a:txBody>
                  <a:tcPr/>
                </a:tc>
                <a:tc>
                  <a:txBody>
                    <a:bodyPr/>
                    <a:lstStyle/>
                    <a:p>
                      <a:pPr>
                        <a:buFont typeface="Arial" pitchFamily="34" charset="0"/>
                        <a:buChar char="•"/>
                      </a:pPr>
                      <a:r>
                        <a:rPr lang="zh-CN" altLang="en-US" sz="1400" b="1" kern="1200" dirty="0" smtClean="0">
                          <a:solidFill>
                            <a:schemeClr val="dk1"/>
                          </a:solidFill>
                          <a:latin typeface="+mn-lt"/>
                          <a:ea typeface="+mn-ea"/>
                          <a:cs typeface="+mn-cs"/>
                        </a:rPr>
                        <a:t>描述你的产品或者服务的优势和特点。</a:t>
                      </a:r>
                    </a:p>
                  </a:txBody>
                  <a:tcPr/>
                </a:tc>
              </a:tr>
              <a:tr h="370840">
                <a:tc>
                  <a:txBody>
                    <a:bodyPr/>
                    <a:lstStyle/>
                    <a:p>
                      <a:pPr>
                        <a:buFont typeface="Arial" pitchFamily="34" charset="0"/>
                        <a:buChar char="•"/>
                      </a:pPr>
                      <a:r>
                        <a:rPr lang="zh-CN" altLang="en-US" sz="1400" kern="1200" dirty="0" smtClean="0">
                          <a:solidFill>
                            <a:schemeClr val="dk1"/>
                          </a:solidFill>
                          <a:latin typeface="+mn-lt"/>
                          <a:ea typeface="+mn-ea"/>
                          <a:cs typeface="+mn-cs"/>
                        </a:rPr>
                        <a:t>用符号或者图表描述你的产品或服务如何实现。</a:t>
                      </a:r>
                    </a:p>
                  </a:txBody>
                  <a:tcPr/>
                </a:tc>
                <a:tc>
                  <a:txBody>
                    <a:bodyPr/>
                    <a:lstStyle/>
                    <a:p>
                      <a:pPr>
                        <a:buFont typeface="Arial" pitchFamily="34" charset="0"/>
                        <a:buChar char="•"/>
                      </a:pPr>
                      <a:r>
                        <a:rPr lang="zh-CN" altLang="en-US" sz="1400" kern="1200" dirty="0" smtClean="0">
                          <a:solidFill>
                            <a:schemeClr val="dk1"/>
                          </a:solidFill>
                          <a:latin typeface="+mn-lt"/>
                          <a:ea typeface="+mn-ea"/>
                          <a:cs typeface="+mn-cs"/>
                        </a:rPr>
                        <a:t>阐述你怎么生产产品或提供服务。</a:t>
                      </a:r>
                    </a:p>
                  </a:txBody>
                  <a:tcPr/>
                </a:tc>
              </a:tr>
              <a:tr h="370840">
                <a:tc>
                  <a:txBody>
                    <a:bodyPr/>
                    <a:lstStyle/>
                    <a:p>
                      <a:pPr>
                        <a:buFont typeface="Arial" pitchFamily="34" charset="0"/>
                        <a:buChar char="•"/>
                      </a:pPr>
                      <a:r>
                        <a:rPr lang="zh-CN" altLang="en-US" sz="1400" kern="1200" dirty="0" smtClean="0">
                          <a:solidFill>
                            <a:schemeClr val="dk1"/>
                          </a:solidFill>
                          <a:latin typeface="+mn-lt"/>
                          <a:ea typeface="+mn-ea"/>
                          <a:cs typeface="+mn-cs"/>
                        </a:rPr>
                        <a:t>你的产品或服务的照片</a:t>
                      </a:r>
                      <a:r>
                        <a:rPr lang="en-US" altLang="zh-CN" sz="1400" kern="1200" dirty="0" smtClean="0">
                          <a:solidFill>
                            <a:schemeClr val="dk1"/>
                          </a:solidFill>
                          <a:latin typeface="+mn-lt"/>
                          <a:ea typeface="+mn-ea"/>
                          <a:cs typeface="+mn-cs"/>
                        </a:rPr>
                        <a:t>/</a:t>
                      </a:r>
                      <a:r>
                        <a:rPr lang="zh-CN" altLang="en-US" sz="1400" kern="1200" dirty="0" smtClean="0">
                          <a:solidFill>
                            <a:schemeClr val="dk1"/>
                          </a:solidFill>
                          <a:latin typeface="+mn-lt"/>
                          <a:ea typeface="+mn-ea"/>
                          <a:cs typeface="+mn-cs"/>
                        </a:rPr>
                        <a:t>视频。</a:t>
                      </a:r>
                    </a:p>
                  </a:txBody>
                  <a:tcPr/>
                </a:tc>
                <a:tc rowSpan="2">
                  <a:txBody>
                    <a:bodyPr/>
                    <a:lstStyle/>
                    <a:p>
                      <a:pPr>
                        <a:buFont typeface="Arial" pitchFamily="34" charset="0"/>
                        <a:buChar char="•"/>
                      </a:pPr>
                      <a:r>
                        <a:rPr lang="zh-CN" altLang="en-US" sz="1400" b="1" kern="1200" dirty="0" smtClean="0">
                          <a:solidFill>
                            <a:schemeClr val="dk1"/>
                          </a:solidFill>
                          <a:latin typeface="+mn-lt"/>
                          <a:ea typeface="+mn-ea"/>
                          <a:cs typeface="+mn-cs"/>
                        </a:rPr>
                        <a:t>你的产品</a:t>
                      </a:r>
                      <a:r>
                        <a:rPr lang="en-US" altLang="zh-CN" sz="1400" b="1" kern="1200" dirty="0" smtClean="0">
                          <a:solidFill>
                            <a:schemeClr val="dk1"/>
                          </a:solidFill>
                          <a:latin typeface="+mn-lt"/>
                          <a:ea typeface="+mn-ea"/>
                          <a:cs typeface="+mn-cs"/>
                        </a:rPr>
                        <a:t>/</a:t>
                      </a:r>
                      <a:r>
                        <a:rPr lang="zh-CN" altLang="en-US" sz="1400" b="1" kern="1200" dirty="0" smtClean="0">
                          <a:solidFill>
                            <a:schemeClr val="dk1"/>
                          </a:solidFill>
                          <a:latin typeface="+mn-lt"/>
                          <a:ea typeface="+mn-ea"/>
                          <a:cs typeface="+mn-cs"/>
                        </a:rPr>
                        <a:t>服务将为客户带来什么价值？</a:t>
                      </a:r>
                    </a:p>
                  </a:txBody>
                  <a:tcPr/>
                </a:tc>
              </a:tr>
              <a:tr h="370840">
                <a:tc>
                  <a:txBody>
                    <a:bodyPr/>
                    <a:lstStyle/>
                    <a:p>
                      <a:pPr>
                        <a:buFont typeface="Arial" pitchFamily="34" charset="0"/>
                        <a:buChar char="•"/>
                      </a:pPr>
                      <a:r>
                        <a:rPr lang="zh-CN" altLang="en-US" sz="1400" kern="1200" dirty="0" smtClean="0">
                          <a:solidFill>
                            <a:schemeClr val="dk1"/>
                          </a:solidFill>
                          <a:latin typeface="+mn-lt"/>
                          <a:ea typeface="+mn-ea"/>
                          <a:cs typeface="+mn-cs"/>
                        </a:rPr>
                        <a:t>客户评价</a:t>
                      </a:r>
                    </a:p>
                  </a:txBody>
                  <a:tcPr/>
                </a:tc>
                <a:tc vMerge="1">
                  <a:txBody>
                    <a:bodyPr/>
                    <a:lstStyle/>
                    <a:p>
                      <a:endParaRPr lang="zh-CN" altLang="en-US" sz="1400" kern="1200" dirty="0" smtClean="0">
                        <a:solidFill>
                          <a:schemeClr val="dk1"/>
                        </a:solidFill>
                        <a:latin typeface="+mn-lt"/>
                        <a:ea typeface="+mn-ea"/>
                        <a:cs typeface="+mn-cs"/>
                      </a:endParaRPr>
                    </a:p>
                  </a:txBody>
                  <a:tcPr/>
                </a:tc>
              </a:tr>
            </a:tbl>
          </a:graphicData>
        </a:graphic>
      </p:graphicFrame>
      <p:sp>
        <p:nvSpPr>
          <p:cNvPr id="5" name="矩形 4"/>
          <p:cNvSpPr/>
          <p:nvPr/>
        </p:nvSpPr>
        <p:spPr>
          <a:xfrm>
            <a:off x="2555776" y="5661248"/>
            <a:ext cx="4283545" cy="338554"/>
          </a:xfrm>
          <a:prstGeom prst="rect">
            <a:avLst/>
          </a:prstGeom>
        </p:spPr>
        <p:txBody>
          <a:bodyPr wrap="none">
            <a:spAutoFit/>
          </a:bodyPr>
          <a:lstStyle/>
          <a:p>
            <a:pPr lvl="0" algn="ctr"/>
            <a:r>
              <a:rPr lang="zh-CN" altLang="en-US" u="sng" dirty="0" smtClean="0">
                <a:latin typeface="+mn-ea"/>
                <a:ea typeface="+mn-ea"/>
              </a:rPr>
              <a:t>注意</a:t>
            </a:r>
            <a:r>
              <a:rPr lang="zh-CN" altLang="en-US" dirty="0" smtClean="0">
                <a:latin typeface="+mn-ea"/>
                <a:ea typeface="+mn-ea"/>
              </a:rPr>
              <a:t>：</a:t>
            </a:r>
            <a:r>
              <a:rPr lang="zh-CN" altLang="en-US" b="1" dirty="0" smtClean="0">
                <a:latin typeface="+mn-ea"/>
                <a:ea typeface="+mn-ea"/>
              </a:rPr>
              <a:t>字体加粗必选项</a:t>
            </a:r>
            <a:r>
              <a:rPr lang="en-US" altLang="zh-CN" b="1" dirty="0" smtClean="0">
                <a:latin typeface="+mn-ea"/>
                <a:ea typeface="+mn-ea"/>
              </a:rPr>
              <a:t>  </a:t>
            </a:r>
            <a:r>
              <a:rPr lang="zh-CN" altLang="en-US" dirty="0" smtClean="0">
                <a:latin typeface="+mn-ea"/>
                <a:ea typeface="+mn-ea"/>
              </a:rPr>
              <a:t>字体不加粗为可选项</a:t>
            </a:r>
            <a:endParaRPr lang="en-US" altLang="zh-CN" i="1" dirty="0" smtClean="0">
              <a:latin typeface="+mn-ea"/>
              <a:ea typeface="+mn-ea"/>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a:t>【</a:t>
            </a:r>
            <a:r>
              <a:rPr lang="zh-CN" altLang="en-US" sz="2400" dirty="0"/>
              <a:t>产品或服务描述</a:t>
            </a:r>
            <a:r>
              <a:rPr lang="en-US" altLang="zh-CN" sz="2400" dirty="0" smtClean="0"/>
              <a:t>】</a:t>
            </a:r>
            <a:endParaRPr lang="zh-CN" altLang="en-US" sz="2400" dirty="0"/>
          </a:p>
        </p:txBody>
      </p:sp>
      <p:sp>
        <p:nvSpPr>
          <p:cNvPr id="4" name="内容占位符 3"/>
          <p:cNvSpPr>
            <a:spLocks noGrp="1"/>
          </p:cNvSpPr>
          <p:nvPr>
            <p:ph idx="1"/>
          </p:nvPr>
        </p:nvSpPr>
        <p:spPr/>
        <p:txBody>
          <a:bodyPr/>
          <a:lstStyle/>
          <a:p>
            <a:endParaRPr lang="zh-CN" altLang="en-US"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BCF 2011年会">
  <a:themeElements>
    <a:clrScheme name="凡客诚品（北京）科技有限公司  1">
      <a:dk1>
        <a:srgbClr val="000000"/>
      </a:dk1>
      <a:lt1>
        <a:srgbClr val="FFFFFF"/>
      </a:lt1>
      <a:dk2>
        <a:srgbClr val="000000"/>
      </a:dk2>
      <a:lt2>
        <a:srgbClr val="B2B2B2"/>
      </a:lt2>
      <a:accent1>
        <a:srgbClr val="C80000"/>
      </a:accent1>
      <a:accent2>
        <a:srgbClr val="751111"/>
      </a:accent2>
      <a:accent3>
        <a:srgbClr val="FFFFFF"/>
      </a:accent3>
      <a:accent4>
        <a:srgbClr val="000000"/>
      </a:accent4>
      <a:accent5>
        <a:srgbClr val="E0AAAA"/>
      </a:accent5>
      <a:accent6>
        <a:srgbClr val="690E0E"/>
      </a:accent6>
      <a:hlink>
        <a:srgbClr val="333333"/>
      </a:hlink>
      <a:folHlink>
        <a:srgbClr val="808080"/>
      </a:folHlink>
    </a:clrScheme>
    <a:fontScheme name="凡客诚品（北京）科技有限公司 ">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凡客诚品（北京）科技有限公司  1">
        <a:dk1>
          <a:srgbClr val="000000"/>
        </a:dk1>
        <a:lt1>
          <a:srgbClr val="FFFFFF"/>
        </a:lt1>
        <a:dk2>
          <a:srgbClr val="000000"/>
        </a:dk2>
        <a:lt2>
          <a:srgbClr val="B2B2B2"/>
        </a:lt2>
        <a:accent1>
          <a:srgbClr val="C80000"/>
        </a:accent1>
        <a:accent2>
          <a:srgbClr val="751111"/>
        </a:accent2>
        <a:accent3>
          <a:srgbClr val="FFFFFF"/>
        </a:accent3>
        <a:accent4>
          <a:srgbClr val="000000"/>
        </a:accent4>
        <a:accent5>
          <a:srgbClr val="E0AAAA"/>
        </a:accent5>
        <a:accent6>
          <a:srgbClr val="690E0E"/>
        </a:accent6>
        <a:hlink>
          <a:srgbClr val="333333"/>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3371</TotalTime>
  <Pages>0</Pages>
  <Words>1930</Words>
  <Characters>0</Characters>
  <Application>Microsoft Office PowerPoint</Application>
  <DocSecurity>0</DocSecurity>
  <PresentationFormat>全屏显示(4:3)</PresentationFormat>
  <Lines>0</Lines>
  <Paragraphs>252</Paragraphs>
  <Slides>32</Slides>
  <Notes>0</Notes>
  <HiddenSlides>13</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1" baseType="lpstr">
      <vt:lpstr>仿宋_GB2312</vt:lpstr>
      <vt:lpstr>宋体</vt:lpstr>
      <vt:lpstr>微软雅黑</vt:lpstr>
      <vt:lpstr>Arial</vt:lpstr>
      <vt:lpstr>Calibri</vt:lpstr>
      <vt:lpstr>Times New Roman</vt:lpstr>
      <vt:lpstr>Wingdings</vt:lpstr>
      <vt:lpstr>BCF 2011年会</vt:lpstr>
      <vt:lpstr>Microsoft 公式 3.0</vt:lpstr>
      <vt:lpstr>PowerPoint 演示文稿</vt:lpstr>
      <vt:lpstr>PowerPoint 演示文稿</vt:lpstr>
      <vt:lpstr>【创业项目名称】</vt:lpstr>
      <vt:lpstr>PowerPoint 演示文稿</vt:lpstr>
      <vt:lpstr>【问题/未满足的需求】</vt:lpstr>
      <vt:lpstr>PowerPoint 演示文稿</vt:lpstr>
      <vt:lpstr>【你的创业项目如何解决市场问题或满足市场需求？】</vt:lpstr>
      <vt:lpstr>PowerPoint 演示文稿</vt:lpstr>
      <vt:lpstr>【产品或服务描述】</vt:lpstr>
      <vt:lpstr>PowerPoint 演示文稿</vt:lpstr>
      <vt:lpstr>【市场调查】</vt:lpstr>
      <vt:lpstr>PowerPoint 演示文稿</vt:lpstr>
      <vt:lpstr>【市场分析】</vt:lpstr>
      <vt:lpstr>PowerPoint 演示文稿</vt:lpstr>
      <vt:lpstr>【竞争者分析&amp;核心竞争优势】</vt:lpstr>
      <vt:lpstr>PowerPoint 演示文稿</vt:lpstr>
      <vt:lpstr>【经营目标】</vt:lpstr>
      <vt:lpstr>PowerPoint 演示文稿</vt:lpstr>
      <vt:lpstr>【营销策略】</vt:lpstr>
      <vt:lpstr>PowerPoint 演示文稿</vt:lpstr>
      <vt:lpstr>【单位分析】</vt:lpstr>
      <vt:lpstr>成本分析</vt:lpstr>
      <vt:lpstr>【年利润表】</vt:lpstr>
      <vt:lpstr>【启动资金】</vt:lpstr>
      <vt:lpstr>【融资渠道】</vt:lpstr>
      <vt:lpstr>【财务分析】</vt:lpstr>
      <vt:lpstr>PowerPoint 演示文稿</vt:lpstr>
      <vt:lpstr>【管理团队】</vt:lpstr>
      <vt:lpstr>PowerPoint 演示文稿</vt:lpstr>
      <vt:lpstr>【企业社会责任】</vt:lpstr>
      <vt:lpstr>PowerPoint 演示文稿</vt:lpstr>
      <vt:lpstr>【创业项目名称】</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BCF_ZW</dc:creator>
  <cp:lastModifiedBy>lingfeng</cp:lastModifiedBy>
  <cp:revision>707</cp:revision>
  <cp:lastPrinted>1899-12-30T00:00:00Z</cp:lastPrinted>
  <dcterms:created xsi:type="dcterms:W3CDTF">2009-03-23T05:41:48Z</dcterms:created>
  <dcterms:modified xsi:type="dcterms:W3CDTF">2014-06-16T09:30:16Z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